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0"/>
  </p:notesMasterIdLst>
  <p:handoutMasterIdLst>
    <p:handoutMasterId r:id="rId101"/>
  </p:handoutMasterIdLst>
  <p:sldIdLst>
    <p:sldId id="261" r:id="rId2"/>
    <p:sldId id="513" r:id="rId3"/>
    <p:sldId id="543" r:id="rId4"/>
    <p:sldId id="544" r:id="rId5"/>
    <p:sldId id="545" r:id="rId6"/>
    <p:sldId id="546" r:id="rId7"/>
    <p:sldId id="547" r:id="rId8"/>
    <p:sldId id="548" r:id="rId9"/>
    <p:sldId id="549" r:id="rId10"/>
    <p:sldId id="550" r:id="rId11"/>
    <p:sldId id="551" r:id="rId12"/>
    <p:sldId id="552" r:id="rId13"/>
    <p:sldId id="553" r:id="rId14"/>
    <p:sldId id="554" r:id="rId15"/>
    <p:sldId id="555" r:id="rId16"/>
    <p:sldId id="556" r:id="rId17"/>
    <p:sldId id="514" r:id="rId18"/>
    <p:sldId id="410" r:id="rId19"/>
    <p:sldId id="260" r:id="rId20"/>
    <p:sldId id="480" r:id="rId21"/>
    <p:sldId id="411" r:id="rId22"/>
    <p:sldId id="412" r:id="rId23"/>
    <p:sldId id="413" r:id="rId24"/>
    <p:sldId id="508" r:id="rId25"/>
    <p:sldId id="483" r:id="rId26"/>
    <p:sldId id="415" r:id="rId27"/>
    <p:sldId id="485" r:id="rId28"/>
    <p:sldId id="416" r:id="rId29"/>
    <p:sldId id="417" r:id="rId30"/>
    <p:sldId id="481" r:id="rId31"/>
    <p:sldId id="418" r:id="rId32"/>
    <p:sldId id="506" r:id="rId33"/>
    <p:sldId id="419" r:id="rId34"/>
    <p:sldId id="420" r:id="rId35"/>
    <p:sldId id="486" r:id="rId36"/>
    <p:sldId id="489" r:id="rId37"/>
    <p:sldId id="421" r:id="rId38"/>
    <p:sldId id="487" r:id="rId39"/>
    <p:sldId id="488" r:id="rId40"/>
    <p:sldId id="422" r:id="rId41"/>
    <p:sldId id="423" r:id="rId42"/>
    <p:sldId id="425" r:id="rId43"/>
    <p:sldId id="490" r:id="rId44"/>
    <p:sldId id="426" r:id="rId45"/>
    <p:sldId id="427" r:id="rId46"/>
    <p:sldId id="428" r:id="rId47"/>
    <p:sldId id="429" r:id="rId48"/>
    <p:sldId id="430" r:id="rId49"/>
    <p:sldId id="431" r:id="rId50"/>
    <p:sldId id="432" r:id="rId51"/>
    <p:sldId id="491" r:id="rId52"/>
    <p:sldId id="435" r:id="rId53"/>
    <p:sldId id="436" r:id="rId54"/>
    <p:sldId id="437" r:id="rId55"/>
    <p:sldId id="438" r:id="rId56"/>
    <p:sldId id="439" r:id="rId57"/>
    <p:sldId id="440" r:id="rId58"/>
    <p:sldId id="441" r:id="rId59"/>
    <p:sldId id="442" r:id="rId60"/>
    <p:sldId id="443" r:id="rId61"/>
    <p:sldId id="444" r:id="rId62"/>
    <p:sldId id="445" r:id="rId63"/>
    <p:sldId id="493" r:id="rId64"/>
    <p:sldId id="446" r:id="rId65"/>
    <p:sldId id="447" r:id="rId66"/>
    <p:sldId id="494" r:id="rId67"/>
    <p:sldId id="495" r:id="rId68"/>
    <p:sldId id="449" r:id="rId69"/>
    <p:sldId id="450" r:id="rId70"/>
    <p:sldId id="451" r:id="rId71"/>
    <p:sldId id="497" r:id="rId72"/>
    <p:sldId id="498" r:id="rId73"/>
    <p:sldId id="452" r:id="rId74"/>
    <p:sldId id="453" r:id="rId75"/>
    <p:sldId id="499" r:id="rId76"/>
    <p:sldId id="507" r:id="rId77"/>
    <p:sldId id="454" r:id="rId78"/>
    <p:sldId id="463" r:id="rId79"/>
    <p:sldId id="464" r:id="rId80"/>
    <p:sldId id="465" r:id="rId81"/>
    <p:sldId id="393" r:id="rId82"/>
    <p:sldId id="466" r:id="rId83"/>
    <p:sldId id="396" r:id="rId84"/>
    <p:sldId id="468" r:id="rId85"/>
    <p:sldId id="470" r:id="rId86"/>
    <p:sldId id="469" r:id="rId87"/>
    <p:sldId id="471" r:id="rId88"/>
    <p:sldId id="472" r:id="rId89"/>
    <p:sldId id="473" r:id="rId90"/>
    <p:sldId id="474" r:id="rId91"/>
    <p:sldId id="475" r:id="rId92"/>
    <p:sldId id="478" r:id="rId93"/>
    <p:sldId id="509" r:id="rId94"/>
    <p:sldId id="510" r:id="rId95"/>
    <p:sldId id="500" r:id="rId96"/>
    <p:sldId id="504" r:id="rId97"/>
    <p:sldId id="476" r:id="rId98"/>
    <p:sldId id="505" r:id="rId99"/>
  </p:sldIdLst>
  <p:sldSz cx="9144000" cy="6858000" type="screen4x3"/>
  <p:notesSz cx="7019925" cy="9305925"/>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5C7"/>
    <a:srgbClr val="261036"/>
    <a:srgbClr val="00204E"/>
    <a:srgbClr val="737373"/>
    <a:srgbClr val="323232"/>
    <a:srgbClr val="5F5F5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2" autoAdjust="0"/>
  </p:normalViewPr>
  <p:slideViewPr>
    <p:cSldViewPr>
      <p:cViewPr varScale="1">
        <p:scale>
          <a:sx n="83" d="100"/>
          <a:sy n="83" d="100"/>
        </p:scale>
        <p:origin x="893" y="67"/>
      </p:cViewPr>
      <p:guideLst>
        <p:guide orient="horz" pos="2160"/>
        <p:guide pos="2880"/>
      </p:guideLst>
    </p:cSldViewPr>
  </p:slideViewPr>
  <p:outlineViewPr>
    <p:cViewPr>
      <p:scale>
        <a:sx n="33" d="100"/>
        <a:sy n="33" d="100"/>
      </p:scale>
      <p:origin x="0" y="18"/>
    </p:cViewPr>
  </p:outlineViewPr>
  <p:notesTextViewPr>
    <p:cViewPr>
      <p:scale>
        <a:sx n="100" d="100"/>
        <a:sy n="100" d="100"/>
      </p:scale>
      <p:origin x="0" y="0"/>
    </p:cViewPr>
  </p:notesTextViewPr>
  <p:notesViewPr>
    <p:cSldViewPr>
      <p:cViewPr varScale="1">
        <p:scale>
          <a:sx n="85" d="100"/>
          <a:sy n="85" d="100"/>
        </p:scale>
        <p:origin x="-1908" y="-72"/>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0CED15-61B3-446E-AE6F-DBF807945D3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MX"/>
        </a:p>
      </dgm:t>
    </dgm:pt>
    <dgm:pt modelId="{1AF01A12-2068-4E43-A983-45A97AE314AE}">
      <dgm:prSet phldrT="[Texto]" custT="1"/>
      <dgm:spPr>
        <a:solidFill>
          <a:schemeClr val="tx2">
            <a:lumMod val="60000"/>
            <a:lumOff val="40000"/>
          </a:schemeClr>
        </a:solidFill>
      </dgm:spPr>
      <dgm:t>
        <a:bodyPr/>
        <a:lstStyle/>
        <a:p>
          <a:r>
            <a:rPr lang="es-MX" sz="2200" b="1" smtClean="0"/>
            <a:t>1</a:t>
          </a:r>
          <a:endParaRPr lang="es-MX" sz="2200" b="1" dirty="0"/>
        </a:p>
      </dgm:t>
    </dgm:pt>
    <dgm:pt modelId="{1FD2669A-8C0C-42FA-8375-BBF789C4CE7D}" type="parTrans" cxnId="{9E500B70-AFB4-4A61-83FF-F232AC645A75}">
      <dgm:prSet/>
      <dgm:spPr/>
      <dgm:t>
        <a:bodyPr/>
        <a:lstStyle/>
        <a:p>
          <a:endParaRPr lang="es-MX" sz="2200"/>
        </a:p>
      </dgm:t>
    </dgm:pt>
    <dgm:pt modelId="{6B1BD0FB-C55D-4010-BD68-CF0ED55DDECD}" type="sibTrans" cxnId="{9E500B70-AFB4-4A61-83FF-F232AC645A75}">
      <dgm:prSet/>
      <dgm:spPr/>
      <dgm:t>
        <a:bodyPr/>
        <a:lstStyle/>
        <a:p>
          <a:endParaRPr lang="es-MX" sz="2200"/>
        </a:p>
      </dgm:t>
    </dgm:pt>
    <dgm:pt modelId="{55DD3984-4C98-4BA2-957B-6AF7C23984F6}">
      <dgm:prSet phldrT="[Texto]" custT="1"/>
      <dgm:spPr>
        <a:solidFill>
          <a:schemeClr val="tx2">
            <a:lumMod val="60000"/>
            <a:lumOff val="40000"/>
          </a:schemeClr>
        </a:solidFill>
      </dgm:spPr>
      <dgm:t>
        <a:bodyPr/>
        <a:lstStyle/>
        <a:p>
          <a:r>
            <a:rPr lang="es-MX" sz="2200" b="1" dirty="0" smtClean="0"/>
            <a:t>2</a:t>
          </a:r>
          <a:endParaRPr lang="es-MX" sz="2200" b="1" dirty="0"/>
        </a:p>
      </dgm:t>
    </dgm:pt>
    <dgm:pt modelId="{5D4E29B7-8368-4F53-98F8-9348C707D8CB}" type="parTrans" cxnId="{27D386C7-F19B-44EC-B3D3-912D935C8145}">
      <dgm:prSet/>
      <dgm:spPr/>
      <dgm:t>
        <a:bodyPr/>
        <a:lstStyle/>
        <a:p>
          <a:endParaRPr lang="es-MX" sz="2200"/>
        </a:p>
      </dgm:t>
    </dgm:pt>
    <dgm:pt modelId="{36CF89C2-38B5-4361-A354-E52880A05625}" type="sibTrans" cxnId="{27D386C7-F19B-44EC-B3D3-912D935C8145}">
      <dgm:prSet/>
      <dgm:spPr/>
      <dgm:t>
        <a:bodyPr/>
        <a:lstStyle/>
        <a:p>
          <a:endParaRPr lang="es-MX" sz="2200"/>
        </a:p>
      </dgm:t>
    </dgm:pt>
    <dgm:pt modelId="{EDD52237-70BB-4276-818E-F711DAFE6A11}">
      <dgm:prSet phldrT="[Texto]" custT="1"/>
      <dgm:spPr>
        <a:solidFill>
          <a:schemeClr val="accent2">
            <a:alpha val="90000"/>
          </a:schemeClr>
        </a:solidFill>
      </dgm:spPr>
      <dgm:t>
        <a:bodyPr anchor="ctr"/>
        <a:lstStyle/>
        <a:p>
          <a:r>
            <a:rPr lang="es-ES" sz="2200" b="1" dirty="0" smtClean="0">
              <a:solidFill>
                <a:schemeClr val="bg1"/>
              </a:solidFill>
            </a:rPr>
            <a:t>TRANSFERENCIA DE RECURSOS</a:t>
          </a:r>
          <a:endParaRPr lang="es-MX" sz="2200" dirty="0">
            <a:solidFill>
              <a:schemeClr val="bg1"/>
            </a:solidFill>
          </a:endParaRPr>
        </a:p>
      </dgm:t>
    </dgm:pt>
    <dgm:pt modelId="{1F59BCDA-08A1-4CD9-A39B-0B38FC5D06B9}" type="parTrans" cxnId="{813BD22F-43D1-47C2-818D-DAA2726BBFA0}">
      <dgm:prSet/>
      <dgm:spPr/>
      <dgm:t>
        <a:bodyPr/>
        <a:lstStyle/>
        <a:p>
          <a:endParaRPr lang="es-MX" sz="2200"/>
        </a:p>
      </dgm:t>
    </dgm:pt>
    <dgm:pt modelId="{FC9F471F-F414-4B6F-AC14-C72EBD0AC6D6}" type="sibTrans" cxnId="{813BD22F-43D1-47C2-818D-DAA2726BBFA0}">
      <dgm:prSet/>
      <dgm:spPr/>
      <dgm:t>
        <a:bodyPr/>
        <a:lstStyle/>
        <a:p>
          <a:endParaRPr lang="es-MX" sz="2200"/>
        </a:p>
      </dgm:t>
    </dgm:pt>
    <dgm:pt modelId="{B572ADA5-FC3E-4568-90D2-3AC9F1FE9FEB}">
      <dgm:prSet phldrT="[Texto]" custT="1"/>
      <dgm:spPr>
        <a:solidFill>
          <a:schemeClr val="tx2">
            <a:lumMod val="60000"/>
            <a:lumOff val="40000"/>
          </a:schemeClr>
        </a:solidFill>
      </dgm:spPr>
      <dgm:t>
        <a:bodyPr/>
        <a:lstStyle/>
        <a:p>
          <a:r>
            <a:rPr lang="es-MX" sz="2200" b="1" dirty="0" smtClean="0"/>
            <a:t>3</a:t>
          </a:r>
          <a:endParaRPr lang="es-MX" sz="2200" b="1" dirty="0"/>
        </a:p>
      </dgm:t>
    </dgm:pt>
    <dgm:pt modelId="{DAA68BEF-2C92-443F-A63B-F30FB0AB4FC0}" type="parTrans" cxnId="{0E4D8578-B811-400F-904C-C602F57F933F}">
      <dgm:prSet/>
      <dgm:spPr/>
      <dgm:t>
        <a:bodyPr/>
        <a:lstStyle/>
        <a:p>
          <a:endParaRPr lang="es-MX" sz="2200"/>
        </a:p>
      </dgm:t>
    </dgm:pt>
    <dgm:pt modelId="{BB38025C-EC15-4C81-8E10-802C634B5255}" type="sibTrans" cxnId="{0E4D8578-B811-400F-904C-C602F57F933F}">
      <dgm:prSet/>
      <dgm:spPr/>
      <dgm:t>
        <a:bodyPr/>
        <a:lstStyle/>
        <a:p>
          <a:endParaRPr lang="es-MX" sz="2200"/>
        </a:p>
      </dgm:t>
    </dgm:pt>
    <dgm:pt modelId="{D9288AE8-7F60-4FD4-B482-5769E807F062}">
      <dgm:prSet phldrT="[Texto]" custT="1"/>
      <dgm:spPr>
        <a:solidFill>
          <a:schemeClr val="accent6">
            <a:lumMod val="90000"/>
            <a:lumOff val="10000"/>
            <a:alpha val="90000"/>
          </a:schemeClr>
        </a:solidFill>
      </dgm:spPr>
      <dgm:t>
        <a:bodyPr anchor="ctr"/>
        <a:lstStyle/>
        <a:p>
          <a:r>
            <a:rPr lang="es-MX" sz="2200" b="1" dirty="0" smtClean="0">
              <a:solidFill>
                <a:schemeClr val="bg1"/>
              </a:solidFill>
            </a:rPr>
            <a:t>REGISTRO E INFORMACIÓN FINANCIERA DE LAS OPERACIONES</a:t>
          </a:r>
          <a:endParaRPr lang="es-MX" sz="2200" dirty="0">
            <a:solidFill>
              <a:schemeClr val="bg1"/>
            </a:solidFill>
          </a:endParaRPr>
        </a:p>
      </dgm:t>
    </dgm:pt>
    <dgm:pt modelId="{16703E1B-A4D3-434D-9F1C-7A7FD97799E1}" type="parTrans" cxnId="{B9616583-6642-41F5-8FF5-5AD2206BDDF1}">
      <dgm:prSet/>
      <dgm:spPr/>
      <dgm:t>
        <a:bodyPr/>
        <a:lstStyle/>
        <a:p>
          <a:endParaRPr lang="es-MX" sz="2200"/>
        </a:p>
      </dgm:t>
    </dgm:pt>
    <dgm:pt modelId="{61131730-C2AB-4D12-9A77-041AA1CE0AF4}" type="sibTrans" cxnId="{B9616583-6642-41F5-8FF5-5AD2206BDDF1}">
      <dgm:prSet/>
      <dgm:spPr/>
      <dgm:t>
        <a:bodyPr/>
        <a:lstStyle/>
        <a:p>
          <a:endParaRPr lang="es-MX" sz="2200"/>
        </a:p>
      </dgm:t>
    </dgm:pt>
    <dgm:pt modelId="{6248A94D-FA08-4CA2-808E-EF151DDC922C}">
      <dgm:prSet phldrT="[Texto]" custT="1"/>
      <dgm:spPr>
        <a:solidFill>
          <a:schemeClr val="tx2">
            <a:lumMod val="60000"/>
            <a:lumOff val="40000"/>
          </a:schemeClr>
        </a:solidFill>
      </dgm:spPr>
      <dgm:t>
        <a:bodyPr/>
        <a:lstStyle/>
        <a:p>
          <a:r>
            <a:rPr lang="es-MX" sz="2200" b="1" dirty="0" smtClean="0"/>
            <a:t>4</a:t>
          </a:r>
          <a:endParaRPr lang="es-MX" sz="2200" b="1" dirty="0"/>
        </a:p>
      </dgm:t>
    </dgm:pt>
    <dgm:pt modelId="{B96EA529-FBC8-4623-80AC-F8871C1FE529}" type="sibTrans" cxnId="{D37436F2-8877-4CAF-8084-E84FBBEB48A4}">
      <dgm:prSet/>
      <dgm:spPr/>
      <dgm:t>
        <a:bodyPr/>
        <a:lstStyle/>
        <a:p>
          <a:endParaRPr lang="es-MX" sz="2200"/>
        </a:p>
      </dgm:t>
    </dgm:pt>
    <dgm:pt modelId="{5EDDE97E-2775-4B7F-B5F2-66F00613978C}" type="parTrans" cxnId="{D37436F2-8877-4CAF-8084-E84FBBEB48A4}">
      <dgm:prSet/>
      <dgm:spPr/>
      <dgm:t>
        <a:bodyPr/>
        <a:lstStyle/>
        <a:p>
          <a:endParaRPr lang="es-MX" sz="2200"/>
        </a:p>
      </dgm:t>
    </dgm:pt>
    <dgm:pt modelId="{03C53B26-3790-43DB-A0F5-9580ADE4D681}">
      <dgm:prSet custT="1"/>
      <dgm:spPr>
        <a:solidFill>
          <a:schemeClr val="accent4">
            <a:lumMod val="75000"/>
            <a:alpha val="90000"/>
          </a:schemeClr>
        </a:solidFill>
      </dgm:spPr>
      <dgm:t>
        <a:bodyPr anchor="ctr"/>
        <a:lstStyle/>
        <a:p>
          <a:r>
            <a:rPr lang="es-MX" sz="2200" b="1" dirty="0" smtClean="0">
              <a:solidFill>
                <a:schemeClr val="bg1"/>
              </a:solidFill>
            </a:rPr>
            <a:t>DESTINO DE LOS RECURSOS</a:t>
          </a:r>
          <a:endParaRPr lang="es-MX" sz="2200" dirty="0">
            <a:solidFill>
              <a:schemeClr val="bg1"/>
            </a:solidFill>
          </a:endParaRPr>
        </a:p>
      </dgm:t>
    </dgm:pt>
    <dgm:pt modelId="{653D5152-8C5B-4B1F-9421-A37D36ADC2A4}" type="parTrans" cxnId="{52636D3C-B15A-43F0-9CCA-916D18431DF1}">
      <dgm:prSet/>
      <dgm:spPr/>
      <dgm:t>
        <a:bodyPr/>
        <a:lstStyle/>
        <a:p>
          <a:endParaRPr lang="es-MX" sz="2200"/>
        </a:p>
      </dgm:t>
    </dgm:pt>
    <dgm:pt modelId="{7EF07183-FC9E-49E7-B3D1-0EAA49FC36E7}" type="sibTrans" cxnId="{52636D3C-B15A-43F0-9CCA-916D18431DF1}">
      <dgm:prSet/>
      <dgm:spPr/>
      <dgm:t>
        <a:bodyPr/>
        <a:lstStyle/>
        <a:p>
          <a:endParaRPr lang="es-MX" sz="2200"/>
        </a:p>
      </dgm:t>
    </dgm:pt>
    <dgm:pt modelId="{CD37B990-344D-43A5-A302-8307C1EB6DDB}">
      <dgm:prSet phldrT="[Texto]" custT="1"/>
      <dgm:spPr>
        <a:solidFill>
          <a:schemeClr val="accent3">
            <a:lumMod val="60000"/>
            <a:lumOff val="40000"/>
            <a:alpha val="90000"/>
          </a:schemeClr>
        </a:solidFill>
      </dgm:spPr>
      <dgm:t>
        <a:bodyPr anchor="ctr"/>
        <a:lstStyle/>
        <a:p>
          <a:r>
            <a:rPr lang="es-MX" sz="2200" b="1" dirty="0" smtClean="0">
              <a:solidFill>
                <a:schemeClr val="bg1"/>
              </a:solidFill>
            </a:rPr>
            <a:t>CONTROL INTERNO</a:t>
          </a:r>
          <a:endParaRPr lang="es-MX" sz="2200" dirty="0">
            <a:solidFill>
              <a:schemeClr val="bg1"/>
            </a:solidFill>
          </a:endParaRPr>
        </a:p>
      </dgm:t>
    </dgm:pt>
    <dgm:pt modelId="{91A6343E-19DF-4A32-BAEF-12B441A392A8}" type="sibTrans" cxnId="{A23B5071-A743-48AB-9E27-2879EDF99796}">
      <dgm:prSet/>
      <dgm:spPr/>
      <dgm:t>
        <a:bodyPr/>
        <a:lstStyle/>
        <a:p>
          <a:endParaRPr lang="es-MX" sz="2200"/>
        </a:p>
      </dgm:t>
    </dgm:pt>
    <dgm:pt modelId="{764114A4-4E69-4266-B7CB-8915DFA595C7}" type="parTrans" cxnId="{A23B5071-A743-48AB-9E27-2879EDF99796}">
      <dgm:prSet/>
      <dgm:spPr/>
      <dgm:t>
        <a:bodyPr/>
        <a:lstStyle/>
        <a:p>
          <a:endParaRPr lang="es-MX" sz="2200"/>
        </a:p>
      </dgm:t>
    </dgm:pt>
    <dgm:pt modelId="{61F7DECD-8122-4646-AC0C-636C4BE68833}">
      <dgm:prSet phldrT="[Texto]" custT="1"/>
      <dgm:spPr>
        <a:solidFill>
          <a:schemeClr val="tx2">
            <a:lumMod val="60000"/>
            <a:lumOff val="40000"/>
          </a:schemeClr>
        </a:solidFill>
      </dgm:spPr>
      <dgm:t>
        <a:bodyPr/>
        <a:lstStyle/>
        <a:p>
          <a:r>
            <a:rPr lang="es-MX" sz="2200" b="1" dirty="0" smtClean="0"/>
            <a:t>5</a:t>
          </a:r>
          <a:endParaRPr lang="es-MX" sz="2200" b="1" dirty="0"/>
        </a:p>
      </dgm:t>
    </dgm:pt>
    <dgm:pt modelId="{331CA822-B8D1-4C01-8F26-C180C781E66D}" type="parTrans" cxnId="{A9582F23-7519-485B-9A06-3EE76E347F27}">
      <dgm:prSet/>
      <dgm:spPr/>
      <dgm:t>
        <a:bodyPr/>
        <a:lstStyle/>
        <a:p>
          <a:endParaRPr lang="es-MX" sz="2200"/>
        </a:p>
      </dgm:t>
    </dgm:pt>
    <dgm:pt modelId="{58CD0C99-6833-41D4-87E4-619694B3E424}" type="sibTrans" cxnId="{A9582F23-7519-485B-9A06-3EE76E347F27}">
      <dgm:prSet/>
      <dgm:spPr/>
      <dgm:t>
        <a:bodyPr/>
        <a:lstStyle/>
        <a:p>
          <a:endParaRPr lang="es-MX" sz="2200"/>
        </a:p>
      </dgm:t>
    </dgm:pt>
    <dgm:pt modelId="{DA1EA83B-8601-4C01-A556-344A8CCCCD3A}">
      <dgm:prSet custT="1"/>
      <dgm:spPr>
        <a:solidFill>
          <a:srgbClr val="0070C0">
            <a:alpha val="90000"/>
          </a:srgbClr>
        </a:solidFill>
      </dgm:spPr>
      <dgm:t>
        <a:bodyPr anchor="ctr"/>
        <a:lstStyle/>
        <a:p>
          <a:r>
            <a:rPr lang="es-MX" sz="2200" b="1" baseline="0" dirty="0" smtClean="0">
              <a:solidFill>
                <a:schemeClr val="bg1"/>
              </a:solidFill>
            </a:rPr>
            <a:t>TRANSPARENCIA</a:t>
          </a:r>
          <a:endParaRPr lang="es-MX" sz="2200" baseline="0" dirty="0">
            <a:solidFill>
              <a:schemeClr val="bg1"/>
            </a:solidFill>
          </a:endParaRPr>
        </a:p>
      </dgm:t>
    </dgm:pt>
    <dgm:pt modelId="{C1112037-0148-48C1-B212-9924C114AD0A}" type="parTrans" cxnId="{A8702592-9BC4-4FB9-8670-430308B7450B}">
      <dgm:prSet/>
      <dgm:spPr/>
      <dgm:t>
        <a:bodyPr/>
        <a:lstStyle/>
        <a:p>
          <a:endParaRPr lang="es-MX" sz="2200"/>
        </a:p>
      </dgm:t>
    </dgm:pt>
    <dgm:pt modelId="{911279C4-D110-48B5-9377-AD4AD38CE335}" type="sibTrans" cxnId="{A8702592-9BC4-4FB9-8670-430308B7450B}">
      <dgm:prSet/>
      <dgm:spPr/>
      <dgm:t>
        <a:bodyPr/>
        <a:lstStyle/>
        <a:p>
          <a:endParaRPr lang="es-MX" sz="2200"/>
        </a:p>
      </dgm:t>
    </dgm:pt>
    <dgm:pt modelId="{343D12BC-CEE6-4447-855A-CF02F911EB99}" type="pres">
      <dgm:prSet presAssocID="{7E0CED15-61B3-446E-AE6F-DBF807945D38}" presName="Name0" presStyleCnt="0">
        <dgm:presLayoutVars>
          <dgm:dir/>
          <dgm:animLvl val="lvl"/>
          <dgm:resizeHandles/>
        </dgm:presLayoutVars>
      </dgm:prSet>
      <dgm:spPr/>
      <dgm:t>
        <a:bodyPr/>
        <a:lstStyle/>
        <a:p>
          <a:endParaRPr lang="es-MX"/>
        </a:p>
      </dgm:t>
    </dgm:pt>
    <dgm:pt modelId="{C1702AE3-52F3-4632-8D1E-C963E3982781}" type="pres">
      <dgm:prSet presAssocID="{1AF01A12-2068-4E43-A983-45A97AE314AE}" presName="linNode" presStyleCnt="0"/>
      <dgm:spPr/>
    </dgm:pt>
    <dgm:pt modelId="{1314F082-3640-452D-BB79-DDC0AF9EFEE5}" type="pres">
      <dgm:prSet presAssocID="{1AF01A12-2068-4E43-A983-45A97AE314AE}" presName="parentShp" presStyleLbl="node1" presStyleIdx="0" presStyleCnt="5" custScaleX="29567" custScaleY="87660">
        <dgm:presLayoutVars>
          <dgm:bulletEnabled val="1"/>
        </dgm:presLayoutVars>
      </dgm:prSet>
      <dgm:spPr/>
      <dgm:t>
        <a:bodyPr/>
        <a:lstStyle/>
        <a:p>
          <a:endParaRPr lang="es-MX"/>
        </a:p>
      </dgm:t>
    </dgm:pt>
    <dgm:pt modelId="{808C7CDB-3A36-4E3D-847C-05EF607D4C9A}" type="pres">
      <dgm:prSet presAssocID="{1AF01A12-2068-4E43-A983-45A97AE314AE}" presName="childShp" presStyleLbl="bgAccFollowNode1" presStyleIdx="0" presStyleCnt="5" custScaleX="129391">
        <dgm:presLayoutVars>
          <dgm:bulletEnabled val="1"/>
        </dgm:presLayoutVars>
      </dgm:prSet>
      <dgm:spPr/>
      <dgm:t>
        <a:bodyPr/>
        <a:lstStyle/>
        <a:p>
          <a:endParaRPr lang="es-MX"/>
        </a:p>
      </dgm:t>
    </dgm:pt>
    <dgm:pt modelId="{E730A9FE-6865-4283-B9E1-8A243A47A0E8}" type="pres">
      <dgm:prSet presAssocID="{6B1BD0FB-C55D-4010-BD68-CF0ED55DDECD}" presName="spacing" presStyleCnt="0"/>
      <dgm:spPr/>
    </dgm:pt>
    <dgm:pt modelId="{DD807247-C5C8-4C3D-A591-6EDA80B32DFD}" type="pres">
      <dgm:prSet presAssocID="{55DD3984-4C98-4BA2-957B-6AF7C23984F6}" presName="linNode" presStyleCnt="0"/>
      <dgm:spPr/>
    </dgm:pt>
    <dgm:pt modelId="{19F642B5-CB7A-4AD2-959E-0EE3C1DEA623}" type="pres">
      <dgm:prSet presAssocID="{55DD3984-4C98-4BA2-957B-6AF7C23984F6}" presName="parentShp" presStyleLbl="node1" presStyleIdx="1" presStyleCnt="5" custScaleX="29567" custScaleY="87660" custLinFactNeighborX="2">
        <dgm:presLayoutVars>
          <dgm:bulletEnabled val="1"/>
        </dgm:presLayoutVars>
      </dgm:prSet>
      <dgm:spPr/>
      <dgm:t>
        <a:bodyPr/>
        <a:lstStyle/>
        <a:p>
          <a:endParaRPr lang="es-MX"/>
        </a:p>
      </dgm:t>
    </dgm:pt>
    <dgm:pt modelId="{0E1BBDB6-09C2-426D-88BC-5F62EC7C9B60}" type="pres">
      <dgm:prSet presAssocID="{55DD3984-4C98-4BA2-957B-6AF7C23984F6}" presName="childShp" presStyleLbl="bgAccFollowNode1" presStyleIdx="1" presStyleCnt="5" custScaleX="129034" custLinFactNeighborX="3">
        <dgm:presLayoutVars>
          <dgm:bulletEnabled val="1"/>
        </dgm:presLayoutVars>
      </dgm:prSet>
      <dgm:spPr/>
      <dgm:t>
        <a:bodyPr/>
        <a:lstStyle/>
        <a:p>
          <a:endParaRPr lang="es-MX"/>
        </a:p>
      </dgm:t>
    </dgm:pt>
    <dgm:pt modelId="{FE7E8398-95B3-4F42-BA88-B54F8C509C01}" type="pres">
      <dgm:prSet presAssocID="{36CF89C2-38B5-4361-A354-E52880A05625}" presName="spacing" presStyleCnt="0"/>
      <dgm:spPr/>
    </dgm:pt>
    <dgm:pt modelId="{8E3BDC7E-A143-4F43-AF90-A727EAAA0824}" type="pres">
      <dgm:prSet presAssocID="{B572ADA5-FC3E-4568-90D2-3AC9F1FE9FEB}" presName="linNode" presStyleCnt="0"/>
      <dgm:spPr/>
    </dgm:pt>
    <dgm:pt modelId="{2B23BF10-A782-4845-90C5-F066F512A674}" type="pres">
      <dgm:prSet presAssocID="{B572ADA5-FC3E-4568-90D2-3AC9F1FE9FEB}" presName="parentShp" presStyleLbl="node1" presStyleIdx="2" presStyleCnt="5" custScaleX="29567" custScaleY="87660">
        <dgm:presLayoutVars>
          <dgm:bulletEnabled val="1"/>
        </dgm:presLayoutVars>
      </dgm:prSet>
      <dgm:spPr/>
      <dgm:t>
        <a:bodyPr/>
        <a:lstStyle/>
        <a:p>
          <a:endParaRPr lang="es-MX"/>
        </a:p>
      </dgm:t>
    </dgm:pt>
    <dgm:pt modelId="{D230E544-A313-45F0-9AE7-26ED33A84E7D}" type="pres">
      <dgm:prSet presAssocID="{B572ADA5-FC3E-4568-90D2-3AC9F1FE9FEB}" presName="childShp" presStyleLbl="bgAccFollowNode1" presStyleIdx="2" presStyleCnt="5" custScaleX="129034" custScaleY="116614" custLinFactNeighborX="47" custLinFactNeighborY="5255">
        <dgm:presLayoutVars>
          <dgm:bulletEnabled val="1"/>
        </dgm:presLayoutVars>
      </dgm:prSet>
      <dgm:spPr/>
      <dgm:t>
        <a:bodyPr/>
        <a:lstStyle/>
        <a:p>
          <a:endParaRPr lang="es-MX"/>
        </a:p>
      </dgm:t>
    </dgm:pt>
    <dgm:pt modelId="{8BF01007-5AC5-45A8-9A96-F64DF6C656C4}" type="pres">
      <dgm:prSet presAssocID="{BB38025C-EC15-4C81-8E10-802C634B5255}" presName="spacing" presStyleCnt="0"/>
      <dgm:spPr/>
    </dgm:pt>
    <dgm:pt modelId="{4E83E0FF-0A64-45B5-8074-90DD5090E615}" type="pres">
      <dgm:prSet presAssocID="{6248A94D-FA08-4CA2-808E-EF151DDC922C}" presName="linNode" presStyleCnt="0"/>
      <dgm:spPr/>
    </dgm:pt>
    <dgm:pt modelId="{A9D83F46-1D99-470C-8D3C-E839C6A683B4}" type="pres">
      <dgm:prSet presAssocID="{6248A94D-FA08-4CA2-808E-EF151DDC922C}" presName="parentShp" presStyleLbl="node1" presStyleIdx="3" presStyleCnt="5" custScaleX="29567" custScaleY="87660">
        <dgm:presLayoutVars>
          <dgm:bulletEnabled val="1"/>
        </dgm:presLayoutVars>
      </dgm:prSet>
      <dgm:spPr/>
      <dgm:t>
        <a:bodyPr/>
        <a:lstStyle/>
        <a:p>
          <a:endParaRPr lang="es-MX"/>
        </a:p>
      </dgm:t>
    </dgm:pt>
    <dgm:pt modelId="{2E826740-7B50-43B5-91A8-572725662CCF}" type="pres">
      <dgm:prSet presAssocID="{6248A94D-FA08-4CA2-808E-EF151DDC922C}" presName="childShp" presStyleLbl="bgAccFollowNode1" presStyleIdx="3" presStyleCnt="5" custScaleX="128674">
        <dgm:presLayoutVars>
          <dgm:bulletEnabled val="1"/>
        </dgm:presLayoutVars>
      </dgm:prSet>
      <dgm:spPr/>
      <dgm:t>
        <a:bodyPr/>
        <a:lstStyle/>
        <a:p>
          <a:endParaRPr lang="es-MX"/>
        </a:p>
      </dgm:t>
    </dgm:pt>
    <dgm:pt modelId="{71ACBA66-85E5-4F92-AAC8-A03444CC8A50}" type="pres">
      <dgm:prSet presAssocID="{B96EA529-FBC8-4623-80AC-F8871C1FE529}" presName="spacing" presStyleCnt="0"/>
      <dgm:spPr/>
    </dgm:pt>
    <dgm:pt modelId="{67A9A6C1-857D-4028-ACAF-84D8B1D4C261}" type="pres">
      <dgm:prSet presAssocID="{61F7DECD-8122-4646-AC0C-636C4BE68833}" presName="linNode" presStyleCnt="0"/>
      <dgm:spPr/>
    </dgm:pt>
    <dgm:pt modelId="{93F2D2A9-DD24-4F0B-9F8A-B64C36610D77}" type="pres">
      <dgm:prSet presAssocID="{61F7DECD-8122-4646-AC0C-636C4BE68833}" presName="parentShp" presStyleLbl="node1" presStyleIdx="4" presStyleCnt="5" custScaleX="29567" custScaleY="87660">
        <dgm:presLayoutVars>
          <dgm:bulletEnabled val="1"/>
        </dgm:presLayoutVars>
      </dgm:prSet>
      <dgm:spPr/>
      <dgm:t>
        <a:bodyPr/>
        <a:lstStyle/>
        <a:p>
          <a:endParaRPr lang="es-MX"/>
        </a:p>
      </dgm:t>
    </dgm:pt>
    <dgm:pt modelId="{833919F8-F114-49D4-82B1-3373BAA5350C}" type="pres">
      <dgm:prSet presAssocID="{61F7DECD-8122-4646-AC0C-636C4BE68833}" presName="childShp" presStyleLbl="bgAccFollowNode1" presStyleIdx="4" presStyleCnt="5" custScaleX="128674">
        <dgm:presLayoutVars>
          <dgm:bulletEnabled val="1"/>
        </dgm:presLayoutVars>
      </dgm:prSet>
      <dgm:spPr/>
      <dgm:t>
        <a:bodyPr/>
        <a:lstStyle/>
        <a:p>
          <a:endParaRPr lang="es-MX"/>
        </a:p>
      </dgm:t>
    </dgm:pt>
  </dgm:ptLst>
  <dgm:cxnLst>
    <dgm:cxn modelId="{10E29FBC-4D77-4111-88B0-41149788FFA7}" type="presOf" srcId="{03C53B26-3790-43DB-A0F5-9580ADE4D681}" destId="{2E826740-7B50-43B5-91A8-572725662CCF}" srcOrd="0" destOrd="0" presId="urn:microsoft.com/office/officeart/2005/8/layout/vList6"/>
    <dgm:cxn modelId="{5C74DF4E-F784-4B28-92B2-25B26FFB67A4}" type="presOf" srcId="{7E0CED15-61B3-446E-AE6F-DBF807945D38}" destId="{343D12BC-CEE6-4447-855A-CF02F911EB99}" srcOrd="0" destOrd="0" presId="urn:microsoft.com/office/officeart/2005/8/layout/vList6"/>
    <dgm:cxn modelId="{9E500B70-AFB4-4A61-83FF-F232AC645A75}" srcId="{7E0CED15-61B3-446E-AE6F-DBF807945D38}" destId="{1AF01A12-2068-4E43-A983-45A97AE314AE}" srcOrd="0" destOrd="0" parTransId="{1FD2669A-8C0C-42FA-8375-BBF789C4CE7D}" sibTransId="{6B1BD0FB-C55D-4010-BD68-CF0ED55DDECD}"/>
    <dgm:cxn modelId="{0E4D8578-B811-400F-904C-C602F57F933F}" srcId="{7E0CED15-61B3-446E-AE6F-DBF807945D38}" destId="{B572ADA5-FC3E-4568-90D2-3AC9F1FE9FEB}" srcOrd="2" destOrd="0" parTransId="{DAA68BEF-2C92-443F-A63B-F30FB0AB4FC0}" sibTransId="{BB38025C-EC15-4C81-8E10-802C634B5255}"/>
    <dgm:cxn modelId="{A23B5071-A743-48AB-9E27-2879EDF99796}" srcId="{1AF01A12-2068-4E43-A983-45A97AE314AE}" destId="{CD37B990-344D-43A5-A302-8307C1EB6DDB}" srcOrd="0" destOrd="0" parTransId="{764114A4-4E69-4266-B7CB-8915DFA595C7}" sibTransId="{91A6343E-19DF-4A32-BAEF-12B441A392A8}"/>
    <dgm:cxn modelId="{52636D3C-B15A-43F0-9CCA-916D18431DF1}" srcId="{6248A94D-FA08-4CA2-808E-EF151DDC922C}" destId="{03C53B26-3790-43DB-A0F5-9580ADE4D681}" srcOrd="0" destOrd="0" parTransId="{653D5152-8C5B-4B1F-9421-A37D36ADC2A4}" sibTransId="{7EF07183-FC9E-49E7-B3D1-0EAA49FC36E7}"/>
    <dgm:cxn modelId="{A2286742-4AE8-424F-876B-701B267A1709}" type="presOf" srcId="{B572ADA5-FC3E-4568-90D2-3AC9F1FE9FEB}" destId="{2B23BF10-A782-4845-90C5-F066F512A674}" srcOrd="0" destOrd="0" presId="urn:microsoft.com/office/officeart/2005/8/layout/vList6"/>
    <dgm:cxn modelId="{378A42A4-4BB3-4EFE-8531-F7C98920F78A}" type="presOf" srcId="{CD37B990-344D-43A5-A302-8307C1EB6DDB}" destId="{808C7CDB-3A36-4E3D-847C-05EF607D4C9A}" srcOrd="0" destOrd="0" presId="urn:microsoft.com/office/officeart/2005/8/layout/vList6"/>
    <dgm:cxn modelId="{A9582F23-7519-485B-9A06-3EE76E347F27}" srcId="{7E0CED15-61B3-446E-AE6F-DBF807945D38}" destId="{61F7DECD-8122-4646-AC0C-636C4BE68833}" srcOrd="4" destOrd="0" parTransId="{331CA822-B8D1-4C01-8F26-C180C781E66D}" sibTransId="{58CD0C99-6833-41D4-87E4-619694B3E424}"/>
    <dgm:cxn modelId="{99CBA219-0294-4EB1-8C0A-A243A839A65A}" type="presOf" srcId="{61F7DECD-8122-4646-AC0C-636C4BE68833}" destId="{93F2D2A9-DD24-4F0B-9F8A-B64C36610D77}" srcOrd="0" destOrd="0" presId="urn:microsoft.com/office/officeart/2005/8/layout/vList6"/>
    <dgm:cxn modelId="{D37436F2-8877-4CAF-8084-E84FBBEB48A4}" srcId="{7E0CED15-61B3-446E-AE6F-DBF807945D38}" destId="{6248A94D-FA08-4CA2-808E-EF151DDC922C}" srcOrd="3" destOrd="0" parTransId="{5EDDE97E-2775-4B7F-B5F2-66F00613978C}" sibTransId="{B96EA529-FBC8-4623-80AC-F8871C1FE529}"/>
    <dgm:cxn modelId="{60820E31-A916-4867-AB21-5EEDEE4497ED}" type="presOf" srcId="{6248A94D-FA08-4CA2-808E-EF151DDC922C}" destId="{A9D83F46-1D99-470C-8D3C-E839C6A683B4}" srcOrd="0" destOrd="0" presId="urn:microsoft.com/office/officeart/2005/8/layout/vList6"/>
    <dgm:cxn modelId="{27D386C7-F19B-44EC-B3D3-912D935C8145}" srcId="{7E0CED15-61B3-446E-AE6F-DBF807945D38}" destId="{55DD3984-4C98-4BA2-957B-6AF7C23984F6}" srcOrd="1" destOrd="0" parTransId="{5D4E29B7-8368-4F53-98F8-9348C707D8CB}" sibTransId="{36CF89C2-38B5-4361-A354-E52880A05625}"/>
    <dgm:cxn modelId="{813BD22F-43D1-47C2-818D-DAA2726BBFA0}" srcId="{55DD3984-4C98-4BA2-957B-6AF7C23984F6}" destId="{EDD52237-70BB-4276-818E-F711DAFE6A11}" srcOrd="0" destOrd="0" parTransId="{1F59BCDA-08A1-4CD9-A39B-0B38FC5D06B9}" sibTransId="{FC9F471F-F414-4B6F-AC14-C72EBD0AC6D6}"/>
    <dgm:cxn modelId="{A8702592-9BC4-4FB9-8670-430308B7450B}" srcId="{61F7DECD-8122-4646-AC0C-636C4BE68833}" destId="{DA1EA83B-8601-4C01-A556-344A8CCCCD3A}" srcOrd="0" destOrd="0" parTransId="{C1112037-0148-48C1-B212-9924C114AD0A}" sibTransId="{911279C4-D110-48B5-9377-AD4AD38CE335}"/>
    <dgm:cxn modelId="{FBAD235B-B70C-47E0-B8F8-A8C961E8D9A3}" type="presOf" srcId="{D9288AE8-7F60-4FD4-B482-5769E807F062}" destId="{D230E544-A313-45F0-9AE7-26ED33A84E7D}" srcOrd="0" destOrd="0" presId="urn:microsoft.com/office/officeart/2005/8/layout/vList6"/>
    <dgm:cxn modelId="{76E65919-C6BC-4FD2-B6EA-88AFBBDD52DE}" type="presOf" srcId="{55DD3984-4C98-4BA2-957B-6AF7C23984F6}" destId="{19F642B5-CB7A-4AD2-959E-0EE3C1DEA623}" srcOrd="0" destOrd="0" presId="urn:microsoft.com/office/officeart/2005/8/layout/vList6"/>
    <dgm:cxn modelId="{187DABCA-81E7-457D-BA35-057C79FF4F96}" type="presOf" srcId="{1AF01A12-2068-4E43-A983-45A97AE314AE}" destId="{1314F082-3640-452D-BB79-DDC0AF9EFEE5}" srcOrd="0" destOrd="0" presId="urn:microsoft.com/office/officeart/2005/8/layout/vList6"/>
    <dgm:cxn modelId="{B9616583-6642-41F5-8FF5-5AD2206BDDF1}" srcId="{B572ADA5-FC3E-4568-90D2-3AC9F1FE9FEB}" destId="{D9288AE8-7F60-4FD4-B482-5769E807F062}" srcOrd="0" destOrd="0" parTransId="{16703E1B-A4D3-434D-9F1C-7A7FD97799E1}" sibTransId="{61131730-C2AB-4D12-9A77-041AA1CE0AF4}"/>
    <dgm:cxn modelId="{C4D2EAF8-71B5-4F2D-BAA5-A866FF6B90F2}" type="presOf" srcId="{EDD52237-70BB-4276-818E-F711DAFE6A11}" destId="{0E1BBDB6-09C2-426D-88BC-5F62EC7C9B60}" srcOrd="0" destOrd="0" presId="urn:microsoft.com/office/officeart/2005/8/layout/vList6"/>
    <dgm:cxn modelId="{8AC4D15C-6400-4212-9404-5DBD6A6F94EE}" type="presOf" srcId="{DA1EA83B-8601-4C01-A556-344A8CCCCD3A}" destId="{833919F8-F114-49D4-82B1-3373BAA5350C}" srcOrd="0" destOrd="0" presId="urn:microsoft.com/office/officeart/2005/8/layout/vList6"/>
    <dgm:cxn modelId="{2F71FA5D-5178-42D5-A47C-8391F502C62E}" type="presParOf" srcId="{343D12BC-CEE6-4447-855A-CF02F911EB99}" destId="{C1702AE3-52F3-4632-8D1E-C963E3982781}" srcOrd="0" destOrd="0" presId="urn:microsoft.com/office/officeart/2005/8/layout/vList6"/>
    <dgm:cxn modelId="{69F9D4B0-53A2-44F0-B1D9-C941C925FC38}" type="presParOf" srcId="{C1702AE3-52F3-4632-8D1E-C963E3982781}" destId="{1314F082-3640-452D-BB79-DDC0AF9EFEE5}" srcOrd="0" destOrd="0" presId="urn:microsoft.com/office/officeart/2005/8/layout/vList6"/>
    <dgm:cxn modelId="{D4AA8BD2-F8E5-450E-8487-98BCD195D8FD}" type="presParOf" srcId="{C1702AE3-52F3-4632-8D1E-C963E3982781}" destId="{808C7CDB-3A36-4E3D-847C-05EF607D4C9A}" srcOrd="1" destOrd="0" presId="urn:microsoft.com/office/officeart/2005/8/layout/vList6"/>
    <dgm:cxn modelId="{84F92F53-DA41-4D8B-866B-45A1326E2032}" type="presParOf" srcId="{343D12BC-CEE6-4447-855A-CF02F911EB99}" destId="{E730A9FE-6865-4283-B9E1-8A243A47A0E8}" srcOrd="1" destOrd="0" presId="urn:microsoft.com/office/officeart/2005/8/layout/vList6"/>
    <dgm:cxn modelId="{79C6BD36-D61F-4FA2-BB72-E2EE42E69835}" type="presParOf" srcId="{343D12BC-CEE6-4447-855A-CF02F911EB99}" destId="{DD807247-C5C8-4C3D-A591-6EDA80B32DFD}" srcOrd="2" destOrd="0" presId="urn:microsoft.com/office/officeart/2005/8/layout/vList6"/>
    <dgm:cxn modelId="{2D7C848D-D188-4CB8-911D-4C69A08F589F}" type="presParOf" srcId="{DD807247-C5C8-4C3D-A591-6EDA80B32DFD}" destId="{19F642B5-CB7A-4AD2-959E-0EE3C1DEA623}" srcOrd="0" destOrd="0" presId="urn:microsoft.com/office/officeart/2005/8/layout/vList6"/>
    <dgm:cxn modelId="{394A0B8F-8B5F-440F-9900-5D8CEF4C61AF}" type="presParOf" srcId="{DD807247-C5C8-4C3D-A591-6EDA80B32DFD}" destId="{0E1BBDB6-09C2-426D-88BC-5F62EC7C9B60}" srcOrd="1" destOrd="0" presId="urn:microsoft.com/office/officeart/2005/8/layout/vList6"/>
    <dgm:cxn modelId="{61178F85-CE94-4DF9-B91D-9EF4EB1C9BF7}" type="presParOf" srcId="{343D12BC-CEE6-4447-855A-CF02F911EB99}" destId="{FE7E8398-95B3-4F42-BA88-B54F8C509C01}" srcOrd="3" destOrd="0" presId="urn:microsoft.com/office/officeart/2005/8/layout/vList6"/>
    <dgm:cxn modelId="{E4156B54-D871-4E58-BB29-2B914663303F}" type="presParOf" srcId="{343D12BC-CEE6-4447-855A-CF02F911EB99}" destId="{8E3BDC7E-A143-4F43-AF90-A727EAAA0824}" srcOrd="4" destOrd="0" presId="urn:microsoft.com/office/officeart/2005/8/layout/vList6"/>
    <dgm:cxn modelId="{2311ED8B-658E-4E69-8F86-89D56284D657}" type="presParOf" srcId="{8E3BDC7E-A143-4F43-AF90-A727EAAA0824}" destId="{2B23BF10-A782-4845-90C5-F066F512A674}" srcOrd="0" destOrd="0" presId="urn:microsoft.com/office/officeart/2005/8/layout/vList6"/>
    <dgm:cxn modelId="{FD6339C4-2132-4B10-9B5A-BC954750C360}" type="presParOf" srcId="{8E3BDC7E-A143-4F43-AF90-A727EAAA0824}" destId="{D230E544-A313-45F0-9AE7-26ED33A84E7D}" srcOrd="1" destOrd="0" presId="urn:microsoft.com/office/officeart/2005/8/layout/vList6"/>
    <dgm:cxn modelId="{C83B06AE-7050-49C0-B38D-FD7734093862}" type="presParOf" srcId="{343D12BC-CEE6-4447-855A-CF02F911EB99}" destId="{8BF01007-5AC5-45A8-9A96-F64DF6C656C4}" srcOrd="5" destOrd="0" presId="urn:microsoft.com/office/officeart/2005/8/layout/vList6"/>
    <dgm:cxn modelId="{6576D1E7-59CB-4901-81EC-EF2F010EA0FF}" type="presParOf" srcId="{343D12BC-CEE6-4447-855A-CF02F911EB99}" destId="{4E83E0FF-0A64-45B5-8074-90DD5090E615}" srcOrd="6" destOrd="0" presId="urn:microsoft.com/office/officeart/2005/8/layout/vList6"/>
    <dgm:cxn modelId="{982933A6-F9F2-4EAD-8E59-C81F042E41CA}" type="presParOf" srcId="{4E83E0FF-0A64-45B5-8074-90DD5090E615}" destId="{A9D83F46-1D99-470C-8D3C-E839C6A683B4}" srcOrd="0" destOrd="0" presId="urn:microsoft.com/office/officeart/2005/8/layout/vList6"/>
    <dgm:cxn modelId="{9D4EFADF-E6BB-44D6-8AA7-6748B9E78B87}" type="presParOf" srcId="{4E83E0FF-0A64-45B5-8074-90DD5090E615}" destId="{2E826740-7B50-43B5-91A8-572725662CCF}" srcOrd="1" destOrd="0" presId="urn:microsoft.com/office/officeart/2005/8/layout/vList6"/>
    <dgm:cxn modelId="{F01AFB6D-6B9C-4046-ABF8-B04A9016094C}" type="presParOf" srcId="{343D12BC-CEE6-4447-855A-CF02F911EB99}" destId="{71ACBA66-85E5-4F92-AAC8-A03444CC8A50}" srcOrd="7" destOrd="0" presId="urn:microsoft.com/office/officeart/2005/8/layout/vList6"/>
    <dgm:cxn modelId="{466803D9-8767-4008-B2D6-460DE2047800}" type="presParOf" srcId="{343D12BC-CEE6-4447-855A-CF02F911EB99}" destId="{67A9A6C1-857D-4028-ACAF-84D8B1D4C261}" srcOrd="8" destOrd="0" presId="urn:microsoft.com/office/officeart/2005/8/layout/vList6"/>
    <dgm:cxn modelId="{6C73755C-F716-4E6D-BB48-FE4C2E29301E}" type="presParOf" srcId="{67A9A6C1-857D-4028-ACAF-84D8B1D4C261}" destId="{93F2D2A9-DD24-4F0B-9F8A-B64C36610D77}" srcOrd="0" destOrd="0" presId="urn:microsoft.com/office/officeart/2005/8/layout/vList6"/>
    <dgm:cxn modelId="{C1EB4C64-8D7C-43D7-88D6-1279E12D59B2}" type="presParOf" srcId="{67A9A6C1-857D-4028-ACAF-84D8B1D4C261}" destId="{833919F8-F114-49D4-82B1-3373BAA5350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C7CDB-3A36-4E3D-847C-05EF607D4C9A}">
      <dsp:nvSpPr>
        <dsp:cNvPr id="0" name=""/>
        <dsp:cNvSpPr/>
      </dsp:nvSpPr>
      <dsp:spPr>
        <a:xfrm>
          <a:off x="1355620" y="3050"/>
          <a:ext cx="6155967" cy="917416"/>
        </a:xfrm>
        <a:prstGeom prst="rightArrow">
          <a:avLst>
            <a:gd name="adj1" fmla="val 75000"/>
            <a:gd name="adj2" fmla="val 50000"/>
          </a:avLst>
        </a:prstGeom>
        <a:solidFill>
          <a:schemeClr val="accent3">
            <a:lumMod val="60000"/>
            <a:lumOff val="4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MX" sz="2200" b="1" kern="1200" dirty="0" smtClean="0">
              <a:solidFill>
                <a:schemeClr val="bg1"/>
              </a:solidFill>
            </a:rPr>
            <a:t>CONTROL INTERNO</a:t>
          </a:r>
          <a:endParaRPr lang="es-MX" sz="2200" kern="1200" dirty="0">
            <a:solidFill>
              <a:schemeClr val="bg1"/>
            </a:solidFill>
          </a:endParaRPr>
        </a:p>
      </dsp:txBody>
      <dsp:txXfrm>
        <a:off x="1355620" y="117727"/>
        <a:ext cx="5811936" cy="688062"/>
      </dsp:txXfrm>
    </dsp:sp>
    <dsp:sp modelId="{1314F082-3640-452D-BB79-DDC0AF9EFEE5}">
      <dsp:nvSpPr>
        <dsp:cNvPr id="0" name=""/>
        <dsp:cNvSpPr/>
      </dsp:nvSpPr>
      <dsp:spPr>
        <a:xfrm>
          <a:off x="417824" y="59654"/>
          <a:ext cx="937795" cy="804207"/>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MX" sz="2200" b="1" kern="1200" smtClean="0"/>
            <a:t>1</a:t>
          </a:r>
          <a:endParaRPr lang="es-MX" sz="2200" b="1" kern="1200" dirty="0"/>
        </a:p>
      </dsp:txBody>
      <dsp:txXfrm>
        <a:off x="457082" y="98912"/>
        <a:ext cx="859279" cy="725691"/>
      </dsp:txXfrm>
    </dsp:sp>
    <dsp:sp modelId="{0E1BBDB6-09C2-426D-88BC-5F62EC7C9B60}">
      <dsp:nvSpPr>
        <dsp:cNvPr id="0" name=""/>
        <dsp:cNvSpPr/>
      </dsp:nvSpPr>
      <dsp:spPr>
        <a:xfrm>
          <a:off x="1364207" y="1012208"/>
          <a:ext cx="6138982" cy="917416"/>
        </a:xfrm>
        <a:prstGeom prst="rightArrow">
          <a:avLst>
            <a:gd name="adj1" fmla="val 75000"/>
            <a:gd name="adj2" fmla="val 50000"/>
          </a:avLst>
        </a:prstGeom>
        <a:solidFill>
          <a:schemeClr val="accent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ES" sz="2200" b="1" kern="1200" dirty="0" smtClean="0">
              <a:solidFill>
                <a:schemeClr val="bg1"/>
              </a:solidFill>
            </a:rPr>
            <a:t>TRANSFERENCIA DE RECURSOS</a:t>
          </a:r>
          <a:endParaRPr lang="es-MX" sz="2200" kern="1200" dirty="0">
            <a:solidFill>
              <a:schemeClr val="bg1"/>
            </a:solidFill>
          </a:endParaRPr>
        </a:p>
      </dsp:txBody>
      <dsp:txXfrm>
        <a:off x="1364207" y="1126885"/>
        <a:ext cx="5794951" cy="688062"/>
      </dsp:txXfrm>
    </dsp:sp>
    <dsp:sp modelId="{19F642B5-CB7A-4AD2-959E-0EE3C1DEA623}">
      <dsp:nvSpPr>
        <dsp:cNvPr id="0" name=""/>
        <dsp:cNvSpPr/>
      </dsp:nvSpPr>
      <dsp:spPr>
        <a:xfrm>
          <a:off x="426412" y="1068812"/>
          <a:ext cx="937795" cy="804207"/>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MX" sz="2200" b="1" kern="1200" dirty="0" smtClean="0"/>
            <a:t>2</a:t>
          </a:r>
          <a:endParaRPr lang="es-MX" sz="2200" b="1" kern="1200" dirty="0"/>
        </a:p>
      </dsp:txBody>
      <dsp:txXfrm>
        <a:off x="465670" y="1108070"/>
        <a:ext cx="859279" cy="725691"/>
      </dsp:txXfrm>
    </dsp:sp>
    <dsp:sp modelId="{D230E544-A313-45F0-9AE7-26ED33A84E7D}">
      <dsp:nvSpPr>
        <dsp:cNvPr id="0" name=""/>
        <dsp:cNvSpPr/>
      </dsp:nvSpPr>
      <dsp:spPr>
        <a:xfrm>
          <a:off x="1368141" y="2069576"/>
          <a:ext cx="6132987" cy="1069835"/>
        </a:xfrm>
        <a:prstGeom prst="rightArrow">
          <a:avLst>
            <a:gd name="adj1" fmla="val 75000"/>
            <a:gd name="adj2" fmla="val 50000"/>
          </a:avLst>
        </a:prstGeom>
        <a:solidFill>
          <a:schemeClr val="accent6">
            <a:lumMod val="90000"/>
            <a:lumOff val="1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MX" sz="2200" b="1" kern="1200" dirty="0" smtClean="0">
              <a:solidFill>
                <a:schemeClr val="bg1"/>
              </a:solidFill>
            </a:rPr>
            <a:t>REGISTRO E INFORMACIÓN FINANCIERA DE LAS OPERACIONES</a:t>
          </a:r>
          <a:endParaRPr lang="es-MX" sz="2200" kern="1200" dirty="0">
            <a:solidFill>
              <a:schemeClr val="bg1"/>
            </a:solidFill>
          </a:endParaRPr>
        </a:p>
      </dsp:txBody>
      <dsp:txXfrm>
        <a:off x="1368141" y="2203305"/>
        <a:ext cx="5731799" cy="802377"/>
      </dsp:txXfrm>
    </dsp:sp>
    <dsp:sp modelId="{2B23BF10-A782-4845-90C5-F066F512A674}">
      <dsp:nvSpPr>
        <dsp:cNvPr id="0" name=""/>
        <dsp:cNvSpPr/>
      </dsp:nvSpPr>
      <dsp:spPr>
        <a:xfrm>
          <a:off x="429772" y="2154180"/>
          <a:ext cx="936879" cy="804207"/>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MX" sz="2200" b="1" kern="1200" dirty="0" smtClean="0"/>
            <a:t>3</a:t>
          </a:r>
          <a:endParaRPr lang="es-MX" sz="2200" b="1" kern="1200" dirty="0"/>
        </a:p>
      </dsp:txBody>
      <dsp:txXfrm>
        <a:off x="469030" y="2193438"/>
        <a:ext cx="858363" cy="725691"/>
      </dsp:txXfrm>
    </dsp:sp>
    <dsp:sp modelId="{2E826740-7B50-43B5-91A8-572725662CCF}">
      <dsp:nvSpPr>
        <dsp:cNvPr id="0" name=""/>
        <dsp:cNvSpPr/>
      </dsp:nvSpPr>
      <dsp:spPr>
        <a:xfrm>
          <a:off x="1372676" y="3182943"/>
          <a:ext cx="6121854" cy="917416"/>
        </a:xfrm>
        <a:prstGeom prst="rightArrow">
          <a:avLst>
            <a:gd name="adj1" fmla="val 75000"/>
            <a:gd name="adj2" fmla="val 50000"/>
          </a:avLst>
        </a:prstGeom>
        <a:solidFill>
          <a:schemeClr val="accent4">
            <a:lumMod val="7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MX" sz="2200" b="1" kern="1200" dirty="0" smtClean="0">
              <a:solidFill>
                <a:schemeClr val="bg1"/>
              </a:solidFill>
            </a:rPr>
            <a:t>DESTINO DE LOS RECURSOS</a:t>
          </a:r>
          <a:endParaRPr lang="es-MX" sz="2200" kern="1200" dirty="0">
            <a:solidFill>
              <a:schemeClr val="bg1"/>
            </a:solidFill>
          </a:endParaRPr>
        </a:p>
      </dsp:txBody>
      <dsp:txXfrm>
        <a:off x="1372676" y="3297620"/>
        <a:ext cx="5777823" cy="688062"/>
      </dsp:txXfrm>
    </dsp:sp>
    <dsp:sp modelId="{A9D83F46-1D99-470C-8D3C-E839C6A683B4}">
      <dsp:nvSpPr>
        <dsp:cNvPr id="0" name=""/>
        <dsp:cNvSpPr/>
      </dsp:nvSpPr>
      <dsp:spPr>
        <a:xfrm>
          <a:off x="434880" y="3239548"/>
          <a:ext cx="937795" cy="804207"/>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MX" sz="2200" b="1" kern="1200" dirty="0" smtClean="0"/>
            <a:t>4</a:t>
          </a:r>
          <a:endParaRPr lang="es-MX" sz="2200" b="1" kern="1200" dirty="0"/>
        </a:p>
      </dsp:txBody>
      <dsp:txXfrm>
        <a:off x="474138" y="3278806"/>
        <a:ext cx="859279" cy="725691"/>
      </dsp:txXfrm>
    </dsp:sp>
    <dsp:sp modelId="{833919F8-F114-49D4-82B1-3373BAA5350C}">
      <dsp:nvSpPr>
        <dsp:cNvPr id="0" name=""/>
        <dsp:cNvSpPr/>
      </dsp:nvSpPr>
      <dsp:spPr>
        <a:xfrm>
          <a:off x="1372676" y="4192101"/>
          <a:ext cx="6121854" cy="917416"/>
        </a:xfrm>
        <a:prstGeom prst="rightArrow">
          <a:avLst>
            <a:gd name="adj1" fmla="val 75000"/>
            <a:gd name="adj2" fmla="val 50000"/>
          </a:avLst>
        </a:prstGeom>
        <a:solidFill>
          <a:srgbClr val="0070C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s-MX" sz="2200" b="1" kern="1200" baseline="0" dirty="0" smtClean="0">
              <a:solidFill>
                <a:schemeClr val="bg1"/>
              </a:solidFill>
            </a:rPr>
            <a:t>TRANSPARENCIA</a:t>
          </a:r>
          <a:endParaRPr lang="es-MX" sz="2200" kern="1200" baseline="0" dirty="0">
            <a:solidFill>
              <a:schemeClr val="bg1"/>
            </a:solidFill>
          </a:endParaRPr>
        </a:p>
      </dsp:txBody>
      <dsp:txXfrm>
        <a:off x="1372676" y="4306778"/>
        <a:ext cx="5777823" cy="688062"/>
      </dsp:txXfrm>
    </dsp:sp>
    <dsp:sp modelId="{93F2D2A9-DD24-4F0B-9F8A-B64C36610D77}">
      <dsp:nvSpPr>
        <dsp:cNvPr id="0" name=""/>
        <dsp:cNvSpPr/>
      </dsp:nvSpPr>
      <dsp:spPr>
        <a:xfrm>
          <a:off x="434880" y="4248706"/>
          <a:ext cx="937795" cy="804207"/>
        </a:xfrm>
        <a:prstGeom prst="round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s-MX" sz="2200" b="1" kern="1200" dirty="0" smtClean="0"/>
            <a:t>5</a:t>
          </a:r>
          <a:endParaRPr lang="es-MX" sz="2200" b="1" kern="1200" dirty="0"/>
        </a:p>
      </dsp:txBody>
      <dsp:txXfrm>
        <a:off x="474138" y="4287964"/>
        <a:ext cx="859279" cy="725691"/>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1"/>
            <a:ext cx="3042603" cy="465615"/>
          </a:xfrm>
          <a:prstGeom prst="rect">
            <a:avLst/>
          </a:prstGeom>
        </p:spPr>
        <p:txBody>
          <a:bodyPr vert="horz" lIns="91541" tIns="45770" rIns="91541" bIns="45770" rtlCol="0"/>
          <a:lstStyle>
            <a:lvl1pPr algn="l" fontAlgn="auto">
              <a:spcBef>
                <a:spcPts val="0"/>
              </a:spcBef>
              <a:spcAft>
                <a:spcPts val="0"/>
              </a:spcAft>
              <a:defRPr sz="1200">
                <a:latin typeface="+mn-lt"/>
              </a:defRPr>
            </a:lvl1pPr>
          </a:lstStyle>
          <a:p>
            <a:pPr>
              <a:defRPr/>
            </a:pPr>
            <a:endParaRPr lang="es-MX" dirty="0"/>
          </a:p>
        </p:txBody>
      </p:sp>
      <p:sp>
        <p:nvSpPr>
          <p:cNvPr id="3" name="2 Marcador de fecha"/>
          <p:cNvSpPr>
            <a:spLocks noGrp="1"/>
          </p:cNvSpPr>
          <p:nvPr>
            <p:ph type="dt" sz="quarter" idx="1"/>
          </p:nvPr>
        </p:nvSpPr>
        <p:spPr>
          <a:xfrm>
            <a:off x="3975734" y="1"/>
            <a:ext cx="3042603" cy="465615"/>
          </a:xfrm>
          <a:prstGeom prst="rect">
            <a:avLst/>
          </a:prstGeom>
        </p:spPr>
        <p:txBody>
          <a:bodyPr vert="horz" lIns="91541" tIns="45770" rIns="91541" bIns="45770" rtlCol="0"/>
          <a:lstStyle>
            <a:lvl1pPr algn="r" fontAlgn="auto">
              <a:spcBef>
                <a:spcPts val="0"/>
              </a:spcBef>
              <a:spcAft>
                <a:spcPts val="0"/>
              </a:spcAft>
              <a:defRPr sz="1200">
                <a:latin typeface="+mn-lt"/>
              </a:defRPr>
            </a:lvl1pPr>
          </a:lstStyle>
          <a:p>
            <a:pPr>
              <a:defRPr/>
            </a:pPr>
            <a:fld id="{46FB6AD9-659A-4983-A49B-F51C93D19F92}" type="datetimeFigureOut">
              <a:rPr lang="es-MX"/>
              <a:pPr>
                <a:defRPr/>
              </a:pPr>
              <a:t>17/08/2017</a:t>
            </a:fld>
            <a:endParaRPr lang="es-MX" dirty="0"/>
          </a:p>
        </p:txBody>
      </p:sp>
      <p:sp>
        <p:nvSpPr>
          <p:cNvPr id="4" name="3 Marcador de pie de página"/>
          <p:cNvSpPr>
            <a:spLocks noGrp="1"/>
          </p:cNvSpPr>
          <p:nvPr>
            <p:ph type="ftr" sz="quarter" idx="2"/>
          </p:nvPr>
        </p:nvSpPr>
        <p:spPr>
          <a:xfrm>
            <a:off x="2" y="8838722"/>
            <a:ext cx="3042603" cy="465615"/>
          </a:xfrm>
          <a:prstGeom prst="rect">
            <a:avLst/>
          </a:prstGeom>
        </p:spPr>
        <p:txBody>
          <a:bodyPr vert="horz" lIns="91541" tIns="45770" rIns="91541" bIns="45770" rtlCol="0" anchor="b"/>
          <a:lstStyle>
            <a:lvl1pPr algn="l" fontAlgn="auto">
              <a:spcBef>
                <a:spcPts val="0"/>
              </a:spcBef>
              <a:spcAft>
                <a:spcPts val="0"/>
              </a:spcAft>
              <a:defRPr sz="1200">
                <a:latin typeface="+mn-lt"/>
              </a:defRPr>
            </a:lvl1pPr>
          </a:lstStyle>
          <a:p>
            <a:pPr>
              <a:defRPr/>
            </a:pPr>
            <a:endParaRPr lang="es-MX" dirty="0"/>
          </a:p>
        </p:txBody>
      </p:sp>
      <p:sp>
        <p:nvSpPr>
          <p:cNvPr id="5" name="4 Marcador de número de diapositiva"/>
          <p:cNvSpPr>
            <a:spLocks noGrp="1"/>
          </p:cNvSpPr>
          <p:nvPr>
            <p:ph type="sldNum" sz="quarter" idx="3"/>
          </p:nvPr>
        </p:nvSpPr>
        <p:spPr>
          <a:xfrm>
            <a:off x="3975734" y="8838722"/>
            <a:ext cx="3042603" cy="465615"/>
          </a:xfrm>
          <a:prstGeom prst="rect">
            <a:avLst/>
          </a:prstGeom>
        </p:spPr>
        <p:txBody>
          <a:bodyPr vert="horz" lIns="91541" tIns="45770" rIns="91541" bIns="45770" rtlCol="0" anchor="b"/>
          <a:lstStyle>
            <a:lvl1pPr algn="r" fontAlgn="auto">
              <a:spcBef>
                <a:spcPts val="0"/>
              </a:spcBef>
              <a:spcAft>
                <a:spcPts val="0"/>
              </a:spcAft>
              <a:defRPr sz="1200">
                <a:latin typeface="+mn-lt"/>
              </a:defRPr>
            </a:lvl1pPr>
          </a:lstStyle>
          <a:p>
            <a:pPr>
              <a:defRPr/>
            </a:pPr>
            <a:fld id="{3F4AB402-3560-4C3C-9AE1-E5D283B2C81C}" type="slidenum">
              <a:rPr lang="es-MX"/>
              <a:pPr>
                <a:defRPr/>
              </a:pPr>
              <a:t>‹Nº›</a:t>
            </a:fld>
            <a:endParaRPr lang="es-MX" dirty="0"/>
          </a:p>
        </p:txBody>
      </p:sp>
    </p:spTree>
    <p:extLst>
      <p:ext uri="{BB962C8B-B14F-4D97-AF65-F5344CB8AC3E}">
        <p14:creationId xmlns:p14="http://schemas.microsoft.com/office/powerpoint/2010/main" val="176681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1"/>
            <a:ext cx="3042603" cy="465615"/>
          </a:xfrm>
          <a:prstGeom prst="rect">
            <a:avLst/>
          </a:prstGeom>
        </p:spPr>
        <p:txBody>
          <a:bodyPr vert="horz" lIns="93279" tIns="46640" rIns="93279" bIns="46640" rtlCol="0"/>
          <a:lstStyle>
            <a:lvl1pPr algn="l" fontAlgn="auto">
              <a:spcBef>
                <a:spcPts val="0"/>
              </a:spcBef>
              <a:spcAft>
                <a:spcPts val="0"/>
              </a:spcAft>
              <a:defRPr sz="1200">
                <a:latin typeface="+mn-lt"/>
              </a:defRPr>
            </a:lvl1pPr>
          </a:lstStyle>
          <a:p>
            <a:pPr>
              <a:defRPr/>
            </a:pPr>
            <a:endParaRPr lang="es-MX" dirty="0"/>
          </a:p>
        </p:txBody>
      </p:sp>
      <p:sp>
        <p:nvSpPr>
          <p:cNvPr id="3" name="2 Marcador de fecha"/>
          <p:cNvSpPr>
            <a:spLocks noGrp="1"/>
          </p:cNvSpPr>
          <p:nvPr>
            <p:ph type="dt" idx="1"/>
          </p:nvPr>
        </p:nvSpPr>
        <p:spPr>
          <a:xfrm>
            <a:off x="3975734" y="1"/>
            <a:ext cx="3042603" cy="465615"/>
          </a:xfrm>
          <a:prstGeom prst="rect">
            <a:avLst/>
          </a:prstGeom>
        </p:spPr>
        <p:txBody>
          <a:bodyPr vert="horz" lIns="93279" tIns="46640" rIns="93279" bIns="46640" rtlCol="0"/>
          <a:lstStyle>
            <a:lvl1pPr algn="r" fontAlgn="auto">
              <a:spcBef>
                <a:spcPts val="0"/>
              </a:spcBef>
              <a:spcAft>
                <a:spcPts val="0"/>
              </a:spcAft>
              <a:defRPr sz="1200">
                <a:latin typeface="+mn-lt"/>
              </a:defRPr>
            </a:lvl1pPr>
          </a:lstStyle>
          <a:p>
            <a:pPr>
              <a:defRPr/>
            </a:pPr>
            <a:fld id="{49360514-6C9C-414D-BF6A-7A909AA28CCE}" type="datetimeFigureOut">
              <a:rPr lang="es-MX"/>
              <a:pPr>
                <a:defRPr/>
              </a:pPr>
              <a:t>17/08/2017</a:t>
            </a:fld>
            <a:endParaRPr lang="es-MX" dirty="0"/>
          </a:p>
        </p:txBody>
      </p:sp>
      <p:sp>
        <p:nvSpPr>
          <p:cNvPr id="4" name="3 Marcador de imagen de diapositiva"/>
          <p:cNvSpPr>
            <a:spLocks noGrp="1" noRot="1" noChangeAspect="1"/>
          </p:cNvSpPr>
          <p:nvPr>
            <p:ph type="sldImg" idx="2"/>
          </p:nvPr>
        </p:nvSpPr>
        <p:spPr>
          <a:xfrm>
            <a:off x="1181100" y="696913"/>
            <a:ext cx="4657725" cy="3492500"/>
          </a:xfrm>
          <a:prstGeom prst="rect">
            <a:avLst/>
          </a:prstGeom>
          <a:noFill/>
          <a:ln w="12700">
            <a:solidFill>
              <a:prstClr val="black"/>
            </a:solidFill>
          </a:ln>
        </p:spPr>
        <p:txBody>
          <a:bodyPr vert="horz" lIns="93279" tIns="46640" rIns="93279" bIns="46640" rtlCol="0" anchor="ctr"/>
          <a:lstStyle/>
          <a:p>
            <a:pPr lvl="0"/>
            <a:endParaRPr lang="es-MX" noProof="0" dirty="0" smtClean="0"/>
          </a:p>
        </p:txBody>
      </p:sp>
      <p:sp>
        <p:nvSpPr>
          <p:cNvPr id="5" name="4 Marcador de notas"/>
          <p:cNvSpPr>
            <a:spLocks noGrp="1"/>
          </p:cNvSpPr>
          <p:nvPr>
            <p:ph type="body" sz="quarter" idx="3"/>
          </p:nvPr>
        </p:nvSpPr>
        <p:spPr>
          <a:xfrm>
            <a:off x="702630" y="4420953"/>
            <a:ext cx="5614668" cy="4187349"/>
          </a:xfrm>
          <a:prstGeom prst="rect">
            <a:avLst/>
          </a:prstGeom>
        </p:spPr>
        <p:txBody>
          <a:bodyPr vert="horz" lIns="93279" tIns="46640" rIns="93279" bIns="4664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2" y="8838722"/>
            <a:ext cx="3042603" cy="465615"/>
          </a:xfrm>
          <a:prstGeom prst="rect">
            <a:avLst/>
          </a:prstGeom>
        </p:spPr>
        <p:txBody>
          <a:bodyPr vert="horz" lIns="93279" tIns="46640" rIns="93279" bIns="46640" rtlCol="0" anchor="b"/>
          <a:lstStyle>
            <a:lvl1pPr algn="l" fontAlgn="auto">
              <a:spcBef>
                <a:spcPts val="0"/>
              </a:spcBef>
              <a:spcAft>
                <a:spcPts val="0"/>
              </a:spcAft>
              <a:defRPr sz="1200">
                <a:latin typeface="+mn-lt"/>
              </a:defRPr>
            </a:lvl1pPr>
          </a:lstStyle>
          <a:p>
            <a:pPr>
              <a:defRPr/>
            </a:pPr>
            <a:endParaRPr lang="es-MX" dirty="0"/>
          </a:p>
        </p:txBody>
      </p:sp>
      <p:sp>
        <p:nvSpPr>
          <p:cNvPr id="7" name="6 Marcador de número de diapositiva"/>
          <p:cNvSpPr>
            <a:spLocks noGrp="1"/>
          </p:cNvSpPr>
          <p:nvPr>
            <p:ph type="sldNum" sz="quarter" idx="5"/>
          </p:nvPr>
        </p:nvSpPr>
        <p:spPr>
          <a:xfrm>
            <a:off x="3975734" y="8838722"/>
            <a:ext cx="3042603" cy="465615"/>
          </a:xfrm>
          <a:prstGeom prst="rect">
            <a:avLst/>
          </a:prstGeom>
        </p:spPr>
        <p:txBody>
          <a:bodyPr vert="horz" lIns="93279" tIns="46640" rIns="93279" bIns="46640" rtlCol="0" anchor="b"/>
          <a:lstStyle>
            <a:lvl1pPr algn="r" fontAlgn="auto">
              <a:spcBef>
                <a:spcPts val="0"/>
              </a:spcBef>
              <a:spcAft>
                <a:spcPts val="0"/>
              </a:spcAft>
              <a:defRPr sz="1200">
                <a:latin typeface="+mn-lt"/>
              </a:defRPr>
            </a:lvl1pPr>
          </a:lstStyle>
          <a:p>
            <a:pPr>
              <a:defRPr/>
            </a:pPr>
            <a:fld id="{7C02F869-1ED0-4CC9-B428-C60D300E6B4D}" type="slidenum">
              <a:rPr lang="es-MX"/>
              <a:pPr>
                <a:defRPr/>
              </a:pPr>
              <a:t>‹Nº›</a:t>
            </a:fld>
            <a:endParaRPr lang="es-MX" dirty="0"/>
          </a:p>
        </p:txBody>
      </p:sp>
    </p:spTree>
    <p:extLst>
      <p:ext uri="{BB962C8B-B14F-4D97-AF65-F5344CB8AC3E}">
        <p14:creationId xmlns:p14="http://schemas.microsoft.com/office/powerpoint/2010/main" val="8378502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21D78684-4229-452A-88A2-BD4C45365464}" type="slidenum">
              <a:rPr lang="es-MX" smtClean="0"/>
              <a:pPr>
                <a:defRPr/>
              </a:pPr>
              <a:t>8</a:t>
            </a:fld>
            <a:endParaRPr lang="es-MX"/>
          </a:p>
        </p:txBody>
      </p:sp>
    </p:spTree>
    <p:extLst>
      <p:ext uri="{BB962C8B-B14F-4D97-AF65-F5344CB8AC3E}">
        <p14:creationId xmlns:p14="http://schemas.microsoft.com/office/powerpoint/2010/main" val="1310752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25</a:t>
            </a:fld>
            <a:endParaRPr lang="es-MX" dirty="0"/>
          </a:p>
        </p:txBody>
      </p:sp>
    </p:spTree>
    <p:extLst>
      <p:ext uri="{BB962C8B-B14F-4D97-AF65-F5344CB8AC3E}">
        <p14:creationId xmlns:p14="http://schemas.microsoft.com/office/powerpoint/2010/main" val="3895548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31</a:t>
            </a:fld>
            <a:endParaRPr lang="es-MX" dirty="0"/>
          </a:p>
        </p:txBody>
      </p:sp>
    </p:spTree>
    <p:extLst>
      <p:ext uri="{BB962C8B-B14F-4D97-AF65-F5344CB8AC3E}">
        <p14:creationId xmlns:p14="http://schemas.microsoft.com/office/powerpoint/2010/main" val="493538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37</a:t>
            </a:fld>
            <a:endParaRPr lang="es-MX" dirty="0"/>
          </a:p>
        </p:txBody>
      </p:sp>
    </p:spTree>
    <p:extLst>
      <p:ext uri="{BB962C8B-B14F-4D97-AF65-F5344CB8AC3E}">
        <p14:creationId xmlns:p14="http://schemas.microsoft.com/office/powerpoint/2010/main" val="3134338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39</a:t>
            </a:fld>
            <a:endParaRPr lang="es-MX" dirty="0"/>
          </a:p>
        </p:txBody>
      </p:sp>
    </p:spTree>
    <p:extLst>
      <p:ext uri="{BB962C8B-B14F-4D97-AF65-F5344CB8AC3E}">
        <p14:creationId xmlns:p14="http://schemas.microsoft.com/office/powerpoint/2010/main" val="3577937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84</a:t>
            </a:fld>
            <a:endParaRPr lang="es-MX" dirty="0"/>
          </a:p>
        </p:txBody>
      </p:sp>
    </p:spTree>
    <p:extLst>
      <p:ext uri="{BB962C8B-B14F-4D97-AF65-F5344CB8AC3E}">
        <p14:creationId xmlns:p14="http://schemas.microsoft.com/office/powerpoint/2010/main" val="710920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7C02F869-1ED0-4CC9-B428-C60D300E6B4D}" type="slidenum">
              <a:rPr lang="es-MX" smtClean="0"/>
              <a:pPr>
                <a:defRPr/>
              </a:pPr>
              <a:t>95</a:t>
            </a:fld>
            <a:endParaRPr lang="es-MX" dirty="0"/>
          </a:p>
        </p:txBody>
      </p:sp>
    </p:spTree>
    <p:extLst>
      <p:ext uri="{BB962C8B-B14F-4D97-AF65-F5344CB8AC3E}">
        <p14:creationId xmlns:p14="http://schemas.microsoft.com/office/powerpoint/2010/main" val="3610141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 Id="rId4" Type="http://schemas.openxmlformats.org/officeDocument/2006/relationships/image" Target="../media/image4.w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7 Imagen" descr="barras.wmf"/>
          <p:cNvPicPr>
            <a:picLocks noChangeAspect="1"/>
          </p:cNvPicPr>
          <p:nvPr userDrawn="1"/>
        </p:nvPicPr>
        <p:blipFill>
          <a:blip r:embed="rId2"/>
          <a:srcRect/>
          <a:stretch>
            <a:fillRect/>
          </a:stretch>
        </p:blipFill>
        <p:spPr bwMode="auto">
          <a:xfrm>
            <a:off x="0" y="6184900"/>
            <a:ext cx="9151938" cy="682625"/>
          </a:xfrm>
          <a:prstGeom prst="rect">
            <a:avLst/>
          </a:prstGeom>
          <a:noFill/>
          <a:ln w="9525">
            <a:noFill/>
            <a:miter lim="800000"/>
            <a:headEnd/>
            <a:tailEnd/>
          </a:ln>
        </p:spPr>
      </p:pic>
      <p:pic>
        <p:nvPicPr>
          <p:cNvPr id="5" name="5 Imagen" descr="cuadros.wmf"/>
          <p:cNvPicPr>
            <a:picLocks noChangeAspect="1"/>
          </p:cNvPicPr>
          <p:nvPr userDrawn="1"/>
        </p:nvPicPr>
        <p:blipFill>
          <a:blip r:embed="rId3"/>
          <a:srcRect/>
          <a:stretch>
            <a:fillRect/>
          </a:stretch>
        </p:blipFill>
        <p:spPr bwMode="auto">
          <a:xfrm>
            <a:off x="8116888" y="0"/>
            <a:ext cx="1027112" cy="6156325"/>
          </a:xfrm>
          <a:prstGeom prst="rect">
            <a:avLst/>
          </a:prstGeom>
          <a:noFill/>
          <a:ln w="9525">
            <a:noFill/>
            <a:miter lim="800000"/>
            <a:headEnd/>
            <a:tailEnd/>
          </a:ln>
        </p:spPr>
      </p:pic>
      <p:pic>
        <p:nvPicPr>
          <p:cNvPr id="6" name="6 Imagen" descr="color.wmf"/>
          <p:cNvPicPr>
            <a:picLocks noChangeAspect="1"/>
          </p:cNvPicPr>
          <p:nvPr userDrawn="1"/>
        </p:nvPicPr>
        <p:blipFill>
          <a:blip r:embed="rId4"/>
          <a:srcRect/>
          <a:stretch>
            <a:fillRect/>
          </a:stretch>
        </p:blipFill>
        <p:spPr bwMode="auto">
          <a:xfrm>
            <a:off x="595304" y="285728"/>
            <a:ext cx="2690812" cy="828675"/>
          </a:xfrm>
          <a:prstGeom prst="rect">
            <a:avLst/>
          </a:prstGeom>
          <a:noFill/>
          <a:ln w="9525">
            <a:noFill/>
            <a:miter lim="800000"/>
            <a:headEnd/>
            <a:tailEnd/>
          </a:ln>
        </p:spPr>
      </p:pic>
      <p:sp>
        <p:nvSpPr>
          <p:cNvPr id="2" name="1 Título"/>
          <p:cNvSpPr>
            <a:spLocks noGrp="1"/>
          </p:cNvSpPr>
          <p:nvPr>
            <p:ph type="ctrTitle"/>
          </p:nvPr>
        </p:nvSpPr>
        <p:spPr>
          <a:xfrm>
            <a:off x="685800" y="2130425"/>
            <a:ext cx="7772400" cy="1470025"/>
          </a:xfrm>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3" name="2 Subtítulo"/>
          <p:cNvSpPr>
            <a:spLocks noGrp="1"/>
          </p:cNvSpPr>
          <p:nvPr>
            <p:ph type="subTitle" idx="1"/>
          </p:nvPr>
        </p:nvSpPr>
        <p:spPr>
          <a:xfrm>
            <a:off x="1371600" y="3886200"/>
            <a:ext cx="6400800" cy="1114436"/>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MX" dirty="0"/>
          </a:p>
        </p:txBody>
      </p:sp>
      <p:sp>
        <p:nvSpPr>
          <p:cNvPr id="7" name="4 Marcador de pie de página"/>
          <p:cNvSpPr>
            <a:spLocks noGrp="1"/>
          </p:cNvSpPr>
          <p:nvPr>
            <p:ph type="ftr" sz="quarter" idx="10"/>
          </p:nvPr>
        </p:nvSpPr>
        <p:spPr>
          <a:xfrm>
            <a:off x="2857500" y="5214938"/>
            <a:ext cx="2895600" cy="365125"/>
          </a:xfrm>
        </p:spPr>
        <p:txBody>
          <a:bodyPr/>
          <a:lstStyle>
            <a:lvl1pPr>
              <a:defRPr/>
            </a:lvl1pPr>
          </a:lstStyle>
          <a:p>
            <a:pPr>
              <a:defRPr/>
            </a:pPr>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6"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1"/>
            <a:ext cx="5111750" cy="54419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1"/>
            <a:ext cx="3008313" cy="42799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dirty="0"/>
          </a:p>
        </p:txBody>
      </p:sp>
      <p:sp>
        <p:nvSpPr>
          <p:cNvPr id="8"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19F5438D-834A-40EE-9199-1BCEB434499E}"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6"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dirty="0"/>
          </a:p>
        </p:txBody>
      </p:sp>
      <p:sp>
        <p:nvSpPr>
          <p:cNvPr id="8"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7BE69F4A-EE93-4CC5-ACC5-03B3B86953EE}" type="slidenum">
              <a:rPr lang="es-MX"/>
              <a:pPr>
                <a:defRPr/>
              </a:pPr>
              <a:t>‹Nº›</a:t>
            </a:fld>
            <a:endParaRPr lang="es-MX"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5"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6"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dirty="0"/>
          </a:p>
        </p:txBody>
      </p:sp>
      <p:sp>
        <p:nvSpPr>
          <p:cNvPr id="7"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0377F997-0437-4965-A2BC-C8E6F6757B5C}" type="slidenum">
              <a:rPr lang="es-MX"/>
              <a:pPr>
                <a:defRPr/>
              </a:pPr>
              <a:t>‹Nº›</a:t>
            </a:fld>
            <a:endParaRPr lang="es-MX"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a:srcRect/>
          <a:stretch>
            <a:fillRect/>
          </a:stretch>
        </p:blipFill>
        <p:spPr bwMode="auto">
          <a:xfrm rot="5400000">
            <a:off x="8475663" y="117475"/>
            <a:ext cx="584200" cy="323850"/>
          </a:xfrm>
          <a:prstGeom prst="rect">
            <a:avLst/>
          </a:prstGeom>
          <a:noFill/>
          <a:ln w="9525">
            <a:noFill/>
            <a:miter lim="800000"/>
            <a:headEnd/>
            <a:tailEnd/>
          </a:ln>
        </p:spPr>
      </p:pic>
      <p:pic>
        <p:nvPicPr>
          <p:cNvPr id="5"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9"/>
            <a:ext cx="6019800" cy="536894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3 Marcador de pie de página"/>
          <p:cNvSpPr>
            <a:spLocks noGrp="1"/>
          </p:cNvSpPr>
          <p:nvPr>
            <p:ph type="ftr" sz="quarter" idx="10"/>
          </p:nvPr>
        </p:nvSpPr>
        <p:spPr>
          <a:xfrm>
            <a:off x="214313" y="5786438"/>
            <a:ext cx="6143625" cy="365125"/>
          </a:xfrm>
        </p:spPr>
        <p:txBody>
          <a:bodyPr/>
          <a:lstStyle>
            <a:lvl1pPr algn="l">
              <a:defRPr sz="1050">
                <a:solidFill>
                  <a:srgbClr val="5F5F5F"/>
                </a:solidFill>
                <a:latin typeface="+mn-lt"/>
              </a:defRPr>
            </a:lvl1pPr>
          </a:lstStyle>
          <a:p>
            <a:pPr>
              <a:defRPr/>
            </a:pPr>
            <a:endParaRPr lang="es-MX" dirty="0"/>
          </a:p>
        </p:txBody>
      </p:sp>
      <p:sp>
        <p:nvSpPr>
          <p:cNvPr id="7"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C94D6710-5112-4A52-B099-44A077F917F8}"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4"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a:xfrm>
            <a:off x="714348" y="71414"/>
            <a:ext cx="8143932" cy="1143000"/>
          </a:xfrm>
        </p:spPr>
        <p:txBody>
          <a:bodyPr>
            <a:noAutofit/>
          </a:bodyPr>
          <a:lstStyle>
            <a:lvl1pPr algn="l">
              <a:defRPr sz="3600">
                <a:solidFill>
                  <a:srgbClr val="00204E"/>
                </a:solidFill>
                <a:latin typeface="Arial Black" pitchFamily="34" charset="0"/>
              </a:defRPr>
            </a:lvl1pPr>
          </a:lstStyle>
          <a:p>
            <a:r>
              <a:rPr lang="es-ES" dirty="0" smtClean="0"/>
              <a:t>Haga clic para modificar el estilo de título del patrón</a:t>
            </a:r>
            <a:endParaRPr lang="es-MX" dirty="0"/>
          </a:p>
        </p:txBody>
      </p:sp>
      <p:sp>
        <p:nvSpPr>
          <p:cNvPr id="5" name="3 Marcador de pie de página"/>
          <p:cNvSpPr>
            <a:spLocks noGrp="1"/>
          </p:cNvSpPr>
          <p:nvPr>
            <p:ph type="ftr" sz="quarter" idx="10"/>
          </p:nvPr>
        </p:nvSpPr>
        <p:spPr>
          <a:xfrm>
            <a:off x="214313" y="5786438"/>
            <a:ext cx="8715375" cy="365125"/>
          </a:xfrm>
        </p:spPr>
        <p:txBody>
          <a:bodyPr/>
          <a:lstStyle>
            <a:lvl1pPr algn="l">
              <a:defRPr sz="1050">
                <a:solidFill>
                  <a:srgbClr val="5F5F5F"/>
                </a:solidFill>
                <a:latin typeface="+mn-lt"/>
              </a:defRPr>
            </a:lvl1pPr>
          </a:lstStyle>
          <a:p>
            <a:pPr>
              <a:defRPr/>
            </a:pPr>
            <a:endParaRPr lang="es-MX" dirty="0"/>
          </a:p>
        </p:txBody>
      </p:sp>
      <p:sp>
        <p:nvSpPr>
          <p:cNvPr id="6"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4"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5" name="3 Marcador de pie de página"/>
          <p:cNvSpPr>
            <a:spLocks noGrp="1"/>
          </p:cNvSpPr>
          <p:nvPr>
            <p:ph type="ftr" sz="quarter" idx="10"/>
          </p:nvPr>
        </p:nvSpPr>
        <p:spPr>
          <a:xfrm>
            <a:off x="214313" y="5786438"/>
            <a:ext cx="8715375" cy="365125"/>
          </a:xfrm>
        </p:spPr>
        <p:txBody>
          <a:bodyPr/>
          <a:lstStyle>
            <a:lvl1pPr algn="l">
              <a:defRPr sz="1050">
                <a:solidFill>
                  <a:srgbClr val="5F5F5F"/>
                </a:solidFill>
                <a:latin typeface="+mn-lt"/>
              </a:defRPr>
            </a:lvl1pPr>
          </a:lstStyle>
          <a:p>
            <a:pPr>
              <a:defRPr/>
            </a:pPr>
            <a:endParaRPr lang="es-MX" dirty="0"/>
          </a:p>
        </p:txBody>
      </p:sp>
      <p:sp>
        <p:nvSpPr>
          <p:cNvPr id="6"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4071A472-5C22-46D4-918B-1A13E55D716F}"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5"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p:txBody>
          <a:bodyPr/>
          <a:lstStyle>
            <a:lvl1pPr>
              <a:defRPr>
                <a:solidFill>
                  <a:srgbClr val="00204E"/>
                </a:solidFill>
              </a:defRPr>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457200" y="1600201"/>
            <a:ext cx="8229600" cy="4114816"/>
          </a:xfrm>
        </p:spPr>
        <p:txBody>
          <a:bodyPr/>
          <a:lstStyle>
            <a:lvl1pPr>
              <a:defRPr sz="3000" baseline="0"/>
            </a:lvl1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6"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dirty="0"/>
          </a:p>
        </p:txBody>
      </p:sp>
      <p:sp>
        <p:nvSpPr>
          <p:cNvPr id="7"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7 Imagen" descr="barras.wmf"/>
          <p:cNvPicPr>
            <a:picLocks noChangeAspect="1"/>
          </p:cNvPicPr>
          <p:nvPr userDrawn="1"/>
        </p:nvPicPr>
        <p:blipFill>
          <a:blip r:embed="rId2"/>
          <a:srcRect/>
          <a:stretch>
            <a:fillRect/>
          </a:stretch>
        </p:blipFill>
        <p:spPr bwMode="auto">
          <a:xfrm>
            <a:off x="0" y="6184900"/>
            <a:ext cx="9151938" cy="682625"/>
          </a:xfrm>
          <a:prstGeom prst="rect">
            <a:avLst/>
          </a:prstGeom>
          <a:noFill/>
          <a:ln w="9525">
            <a:noFill/>
            <a:miter lim="800000"/>
            <a:headEnd/>
            <a:tailEnd/>
          </a:ln>
        </p:spPr>
      </p:pic>
      <p:pic>
        <p:nvPicPr>
          <p:cNvPr id="5" name="5 Imagen" descr="cuadros.wmf"/>
          <p:cNvPicPr>
            <a:picLocks noChangeAspect="1"/>
          </p:cNvPicPr>
          <p:nvPr userDrawn="1"/>
        </p:nvPicPr>
        <p:blipFill>
          <a:blip r:embed="rId3"/>
          <a:srcRect/>
          <a:stretch>
            <a:fillRect/>
          </a:stretch>
        </p:blipFill>
        <p:spPr bwMode="auto">
          <a:xfrm>
            <a:off x="8116888" y="0"/>
            <a:ext cx="1027112" cy="6156325"/>
          </a:xfrm>
          <a:prstGeom prst="rect">
            <a:avLst/>
          </a:prstGeom>
          <a:noFill/>
          <a:ln w="9525">
            <a:noFill/>
            <a:miter lim="800000"/>
            <a:headEnd/>
            <a:tailEnd/>
          </a:ln>
        </p:spPr>
      </p:pic>
      <p:pic>
        <p:nvPicPr>
          <p:cNvPr id="6" name="6 Imagen" descr="color.wmf"/>
          <p:cNvPicPr>
            <a:picLocks noChangeAspect="1"/>
          </p:cNvPicPr>
          <p:nvPr userDrawn="1"/>
        </p:nvPicPr>
        <p:blipFill>
          <a:blip r:embed="rId4"/>
          <a:srcRect/>
          <a:stretch>
            <a:fillRect/>
          </a:stretch>
        </p:blipFill>
        <p:spPr bwMode="auto">
          <a:xfrm>
            <a:off x="452438" y="357188"/>
            <a:ext cx="2690812" cy="828675"/>
          </a:xfrm>
          <a:prstGeom prst="rect">
            <a:avLst/>
          </a:prstGeom>
          <a:noFill/>
          <a:ln w="9525">
            <a:noFill/>
            <a:miter lim="800000"/>
            <a:headEnd/>
            <a:tailEnd/>
          </a:ln>
        </p:spPr>
      </p:pic>
      <p:sp>
        <p:nvSpPr>
          <p:cNvPr id="2" name="1 Título"/>
          <p:cNvSpPr>
            <a:spLocks noGrp="1"/>
          </p:cNvSpPr>
          <p:nvPr>
            <p:ph type="title"/>
          </p:nvPr>
        </p:nvSpPr>
        <p:spPr>
          <a:xfrm>
            <a:off x="428596" y="1857364"/>
            <a:ext cx="7772400" cy="1857388"/>
          </a:xfrm>
        </p:spPr>
        <p:txBody>
          <a:bodyPr anchor="t"/>
          <a:lstStyle>
            <a:lvl1pPr algn="l">
              <a:defRPr sz="3600" b="1" cap="all"/>
            </a:lvl1p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28596" y="4071942"/>
            <a:ext cx="7772400" cy="50005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smtClean="0"/>
              <a:t>Haga clic para modificar el estilo de texto del patrón</a:t>
            </a:r>
          </a:p>
        </p:txBody>
      </p:sp>
      <p:sp>
        <p:nvSpPr>
          <p:cNvPr id="7" name="4 Marcador de pie de página"/>
          <p:cNvSpPr>
            <a:spLocks noGrp="1"/>
          </p:cNvSpPr>
          <p:nvPr>
            <p:ph type="ftr" sz="quarter" idx="10"/>
          </p:nvPr>
        </p:nvSpPr>
        <p:spPr>
          <a:xfrm>
            <a:off x="3124200" y="5572125"/>
            <a:ext cx="2895600" cy="365125"/>
          </a:xfrm>
        </p:spPr>
        <p:txBody>
          <a:bodyPr/>
          <a:lstStyle>
            <a:lvl1pPr>
              <a:defRPr/>
            </a:lvl1pPr>
          </a:lstStyle>
          <a:p>
            <a:pPr>
              <a:defRPr/>
            </a:pPr>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5"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6"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1"/>
            <a:ext cx="40386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contenido"/>
          <p:cNvSpPr>
            <a:spLocks noGrp="1"/>
          </p:cNvSpPr>
          <p:nvPr>
            <p:ph sz="half" idx="2"/>
          </p:nvPr>
        </p:nvSpPr>
        <p:spPr>
          <a:xfrm>
            <a:off x="4648200" y="1600201"/>
            <a:ext cx="40386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dirty="0"/>
          </a:p>
        </p:txBody>
      </p:sp>
      <p:sp>
        <p:nvSpPr>
          <p:cNvPr id="8"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52A71A94-1BAD-4454-AAD5-E2C77A54EDBD}"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7"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8"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a:xfrm>
            <a:off x="714348" y="-24"/>
            <a:ext cx="7858180" cy="1143000"/>
          </a:xfrm>
        </p:spPr>
        <p:txBody>
          <a:bodyPr/>
          <a:lstStyle>
            <a:lvl1pPr>
              <a:defRPr sz="3200"/>
            </a:lvl1p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214422"/>
            <a:ext cx="4040188"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457200" y="1928802"/>
            <a:ext cx="4040188" cy="3714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5" name="4 Marcador de texto"/>
          <p:cNvSpPr>
            <a:spLocks noGrp="1"/>
          </p:cNvSpPr>
          <p:nvPr>
            <p:ph type="body" sz="quarter" idx="3"/>
          </p:nvPr>
        </p:nvSpPr>
        <p:spPr>
          <a:xfrm>
            <a:off x="4645025" y="1214422"/>
            <a:ext cx="4041775"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4645025" y="1928802"/>
            <a:ext cx="4041775" cy="37147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9" name="3 Marcador de pie de página"/>
          <p:cNvSpPr>
            <a:spLocks noGrp="1"/>
          </p:cNvSpPr>
          <p:nvPr>
            <p:ph type="ftr" sz="quarter" idx="10"/>
          </p:nvPr>
        </p:nvSpPr>
        <p:spPr>
          <a:xfrm>
            <a:off x="214313" y="5786438"/>
            <a:ext cx="8643937" cy="365125"/>
          </a:xfrm>
        </p:spPr>
        <p:txBody>
          <a:bodyPr/>
          <a:lstStyle>
            <a:lvl1pPr algn="l">
              <a:defRPr sz="1050">
                <a:solidFill>
                  <a:srgbClr val="5F5F5F"/>
                </a:solidFill>
                <a:latin typeface="+mn-lt"/>
              </a:defRPr>
            </a:lvl1pPr>
          </a:lstStyle>
          <a:p>
            <a:pPr>
              <a:defRPr/>
            </a:pPr>
            <a:endParaRPr lang="es-MX" dirty="0"/>
          </a:p>
        </p:txBody>
      </p:sp>
      <p:sp>
        <p:nvSpPr>
          <p:cNvPr id="10"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827EF98A-7CEA-496F-8D2C-65CDB765891C}"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3"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4"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5" name="3 Marcador de pie de página"/>
          <p:cNvSpPr>
            <a:spLocks noGrp="1"/>
          </p:cNvSpPr>
          <p:nvPr>
            <p:ph type="ftr" sz="quarter" idx="10"/>
          </p:nvPr>
        </p:nvSpPr>
        <p:spPr>
          <a:xfrm>
            <a:off x="214313" y="5786438"/>
            <a:ext cx="8929687" cy="365125"/>
          </a:xfrm>
        </p:spPr>
        <p:txBody>
          <a:bodyPr/>
          <a:lstStyle>
            <a:lvl1pPr algn="l">
              <a:defRPr sz="1050">
                <a:solidFill>
                  <a:srgbClr val="5F5F5F"/>
                </a:solidFill>
                <a:latin typeface="+mn-lt"/>
              </a:defRPr>
            </a:lvl1pPr>
          </a:lstStyle>
          <a:p>
            <a:pPr>
              <a:defRPr/>
            </a:pPr>
            <a:endParaRPr lang="es-MX" dirty="0"/>
          </a:p>
        </p:txBody>
      </p:sp>
      <p:sp>
        <p:nvSpPr>
          <p:cNvPr id="6"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88B51212-2143-4C36-B6D5-A057B59A9CDA}"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9 Imagen" descr="cuadros2.wmf"/>
          <p:cNvPicPr>
            <a:picLocks noChangeAspect="1"/>
          </p:cNvPicPr>
          <p:nvPr userDrawn="1"/>
        </p:nvPicPr>
        <p:blipFill>
          <a:blip r:embed="rId2"/>
          <a:srcRect/>
          <a:stretch>
            <a:fillRect/>
          </a:stretch>
        </p:blipFill>
        <p:spPr bwMode="auto">
          <a:xfrm>
            <a:off x="0" y="214313"/>
            <a:ext cx="584200" cy="323850"/>
          </a:xfrm>
          <a:prstGeom prst="rect">
            <a:avLst/>
          </a:prstGeom>
          <a:noFill/>
          <a:ln w="9525">
            <a:noFill/>
            <a:miter lim="800000"/>
            <a:headEnd/>
            <a:tailEnd/>
          </a:ln>
        </p:spPr>
      </p:pic>
      <p:pic>
        <p:nvPicPr>
          <p:cNvPr id="3" name="10 Imagen" descr="barras.wmf"/>
          <p:cNvPicPr>
            <a:picLocks noChangeAspect="1"/>
          </p:cNvPicPr>
          <p:nvPr userDrawn="1"/>
        </p:nvPicPr>
        <p:blipFill>
          <a:blip r:embed="rId3"/>
          <a:srcRect/>
          <a:stretch>
            <a:fillRect/>
          </a:stretch>
        </p:blipFill>
        <p:spPr bwMode="auto">
          <a:xfrm>
            <a:off x="0" y="6184900"/>
            <a:ext cx="9151938" cy="682625"/>
          </a:xfrm>
          <a:prstGeom prst="rect">
            <a:avLst/>
          </a:prstGeom>
          <a:noFill/>
          <a:ln w="9525">
            <a:noFill/>
            <a:miter lim="800000"/>
            <a:headEnd/>
            <a:tailEnd/>
          </a:ln>
        </p:spPr>
      </p:pic>
      <p:sp>
        <p:nvSpPr>
          <p:cNvPr id="4" name="3 Marcador de pie de página"/>
          <p:cNvSpPr>
            <a:spLocks noGrp="1"/>
          </p:cNvSpPr>
          <p:nvPr>
            <p:ph type="ftr" sz="quarter" idx="10"/>
          </p:nvPr>
        </p:nvSpPr>
        <p:spPr>
          <a:xfrm>
            <a:off x="214313" y="5786438"/>
            <a:ext cx="8786812" cy="365125"/>
          </a:xfrm>
        </p:spPr>
        <p:txBody>
          <a:bodyPr/>
          <a:lstStyle>
            <a:lvl1pPr algn="l">
              <a:defRPr sz="1050">
                <a:solidFill>
                  <a:srgbClr val="5F5F5F"/>
                </a:solidFill>
                <a:latin typeface="+mn-lt"/>
              </a:defRPr>
            </a:lvl1pPr>
          </a:lstStyle>
          <a:p>
            <a:pPr>
              <a:defRPr/>
            </a:pPr>
            <a:endParaRPr lang="es-MX" dirty="0"/>
          </a:p>
        </p:txBody>
      </p:sp>
      <p:sp>
        <p:nvSpPr>
          <p:cNvPr id="5"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fld id="{870D66BE-07D4-4DCC-9B80-C36324A012BA}"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1357313" y="274638"/>
            <a:ext cx="73294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7" name="3 Marcador de pie de página"/>
          <p:cNvSpPr>
            <a:spLocks noGrp="1"/>
          </p:cNvSpPr>
          <p:nvPr>
            <p:ph type="ftr" sz="quarter" idx="3"/>
          </p:nvPr>
        </p:nvSpPr>
        <p:spPr>
          <a:xfrm>
            <a:off x="214313" y="5786438"/>
            <a:ext cx="8572500" cy="365125"/>
          </a:xfrm>
          <a:prstGeom prst="rect">
            <a:avLst/>
          </a:prstGeom>
        </p:spPr>
        <p:txBody>
          <a:bodyPr/>
          <a:lstStyle>
            <a:lvl1pPr algn="l" fontAlgn="auto">
              <a:spcBef>
                <a:spcPts val="0"/>
              </a:spcBef>
              <a:spcAft>
                <a:spcPts val="0"/>
              </a:spcAft>
              <a:defRPr sz="1050">
                <a:solidFill>
                  <a:srgbClr val="5F5F5F"/>
                </a:solidFill>
                <a:latin typeface="+mn-lt"/>
              </a:defRPr>
            </a:lvl1pPr>
          </a:lstStyle>
          <a:p>
            <a:pPr>
              <a:defRPr/>
            </a:pPr>
            <a:endParaRPr lang="es-MX" dirty="0"/>
          </a:p>
        </p:txBody>
      </p:sp>
      <p:pic>
        <p:nvPicPr>
          <p:cNvPr id="1029" name="9 Imagen" descr="cuadros2.wmf"/>
          <p:cNvPicPr>
            <a:picLocks noChangeAspect="1"/>
          </p:cNvPicPr>
          <p:nvPr userDrawn="1"/>
        </p:nvPicPr>
        <p:blipFill>
          <a:blip r:embed="rId15"/>
          <a:srcRect/>
          <a:stretch>
            <a:fillRect/>
          </a:stretch>
        </p:blipFill>
        <p:spPr bwMode="auto">
          <a:xfrm>
            <a:off x="0" y="214313"/>
            <a:ext cx="584200" cy="323850"/>
          </a:xfrm>
          <a:prstGeom prst="rect">
            <a:avLst/>
          </a:prstGeom>
          <a:noFill/>
          <a:ln w="9525">
            <a:noFill/>
            <a:miter lim="800000"/>
            <a:headEnd/>
            <a:tailEnd/>
          </a:ln>
        </p:spPr>
      </p:pic>
      <p:pic>
        <p:nvPicPr>
          <p:cNvPr id="1030" name="10 Imagen" descr="barras.wmf"/>
          <p:cNvPicPr>
            <a:picLocks noChangeAspect="1"/>
          </p:cNvPicPr>
          <p:nvPr userDrawn="1"/>
        </p:nvPicPr>
        <p:blipFill>
          <a:blip r:embed="rId16"/>
          <a:srcRect/>
          <a:stretch>
            <a:fillRect/>
          </a:stretch>
        </p:blipFill>
        <p:spPr bwMode="auto">
          <a:xfrm>
            <a:off x="0" y="6184900"/>
            <a:ext cx="9151938" cy="682625"/>
          </a:xfrm>
          <a:prstGeom prst="rect">
            <a:avLst/>
          </a:prstGeom>
          <a:noFill/>
          <a:ln w="9525">
            <a:noFill/>
            <a:miter lim="800000"/>
            <a:headEnd/>
            <a:tailEnd/>
          </a:ln>
        </p:spPr>
      </p:pic>
      <p:sp>
        <p:nvSpPr>
          <p:cNvPr id="10" name="4 Marcador de número de diapositiva"/>
          <p:cNvSpPr>
            <a:spLocks noGrp="1"/>
          </p:cNvSpPr>
          <p:nvPr>
            <p:ph type="sldNum" sz="quarter" idx="4"/>
          </p:nvPr>
        </p:nvSpPr>
        <p:spPr>
          <a:xfrm>
            <a:off x="8153400" y="6572250"/>
            <a:ext cx="919163" cy="285750"/>
          </a:xfrm>
          <a:prstGeom prst="rect">
            <a:avLst/>
          </a:prstGeom>
        </p:spPr>
        <p:txBody>
          <a:bodyPr/>
          <a:lstStyle>
            <a:lvl1pPr fontAlgn="auto">
              <a:spcBef>
                <a:spcPts val="0"/>
              </a:spcBef>
              <a:spcAft>
                <a:spcPts val="0"/>
              </a:spcAft>
              <a:defRPr sz="1100" b="1">
                <a:solidFill>
                  <a:schemeClr val="bg1"/>
                </a:solidFill>
                <a:latin typeface="+mn-lt"/>
              </a:defRPr>
            </a:lvl1pPr>
          </a:lstStyle>
          <a:p>
            <a:pPr>
              <a:defRPr/>
            </a:pPr>
            <a:r>
              <a:rPr lang="es-MX" dirty="0"/>
              <a:t>ASF | </a:t>
            </a:r>
            <a:fld id="{615A1184-F160-4595-8DF8-52380BEF4C07}"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Lst>
  <p:txStyles>
    <p:titleStyle>
      <a:lvl1pPr algn="l" rtl="0" eaLnBrk="0" fontAlgn="base" hangingPunct="0">
        <a:spcBef>
          <a:spcPct val="0"/>
        </a:spcBef>
        <a:spcAft>
          <a:spcPct val="0"/>
        </a:spcAft>
        <a:defRPr sz="3600" kern="1200">
          <a:solidFill>
            <a:srgbClr val="00204E"/>
          </a:solidFill>
          <a:latin typeface="Arial Black" pitchFamily="34" charset="0"/>
          <a:ea typeface="+mj-ea"/>
          <a:cs typeface="+mj-cs"/>
        </a:defRPr>
      </a:lvl1pPr>
      <a:lvl2pPr algn="l" rtl="0" eaLnBrk="0" fontAlgn="base" hangingPunct="0">
        <a:spcBef>
          <a:spcPct val="0"/>
        </a:spcBef>
        <a:spcAft>
          <a:spcPct val="0"/>
        </a:spcAft>
        <a:defRPr sz="3600">
          <a:solidFill>
            <a:srgbClr val="00204E"/>
          </a:solidFill>
          <a:latin typeface="Arial Black" pitchFamily="34" charset="0"/>
        </a:defRPr>
      </a:lvl2pPr>
      <a:lvl3pPr algn="l" rtl="0" eaLnBrk="0" fontAlgn="base" hangingPunct="0">
        <a:spcBef>
          <a:spcPct val="0"/>
        </a:spcBef>
        <a:spcAft>
          <a:spcPct val="0"/>
        </a:spcAft>
        <a:defRPr sz="3600">
          <a:solidFill>
            <a:srgbClr val="00204E"/>
          </a:solidFill>
          <a:latin typeface="Arial Black" pitchFamily="34" charset="0"/>
        </a:defRPr>
      </a:lvl3pPr>
      <a:lvl4pPr algn="l" rtl="0" eaLnBrk="0" fontAlgn="base" hangingPunct="0">
        <a:spcBef>
          <a:spcPct val="0"/>
        </a:spcBef>
        <a:spcAft>
          <a:spcPct val="0"/>
        </a:spcAft>
        <a:defRPr sz="3600">
          <a:solidFill>
            <a:srgbClr val="00204E"/>
          </a:solidFill>
          <a:latin typeface="Arial Black" pitchFamily="34" charset="0"/>
        </a:defRPr>
      </a:lvl4pPr>
      <a:lvl5pPr algn="l" rtl="0" eaLnBrk="0" fontAlgn="base" hangingPunct="0">
        <a:spcBef>
          <a:spcPct val="0"/>
        </a:spcBef>
        <a:spcAft>
          <a:spcPct val="0"/>
        </a:spcAft>
        <a:defRPr sz="3600">
          <a:solidFill>
            <a:srgbClr val="00204E"/>
          </a:solidFill>
          <a:latin typeface="Arial Black" pitchFamily="34" charset="0"/>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000000"/>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rgbClr val="00000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rgbClr val="000000"/>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rgbClr val="000000"/>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rgbClr val="00000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ctrTitle"/>
          </p:nvPr>
        </p:nvSpPr>
        <p:spPr>
          <a:xfrm>
            <a:off x="71406" y="1412776"/>
            <a:ext cx="8715436" cy="3744416"/>
          </a:xfrm>
        </p:spPr>
        <p:txBody>
          <a:bodyPr/>
          <a:lstStyle/>
          <a:p>
            <a:pPr algn="ctr"/>
            <a:r>
              <a:rPr lang="es-MX" sz="2800" b="1" dirty="0"/>
              <a:t>RECURSOS FEDERALES TRANSFERIDOS A TRAVÉS DEL ACUERDO DE COORDINACIÓN CELEBRADO ENTRE LA SECRETARÍA DE SALUD Y LA ENTIDAD </a:t>
            </a:r>
            <a:r>
              <a:rPr lang="es-MX" sz="2800" b="1" dirty="0" smtClean="0"/>
              <a:t>FEDERATIVA</a:t>
            </a:r>
            <a:br>
              <a:rPr lang="es-MX" sz="2800" b="1" dirty="0" smtClean="0"/>
            </a:br>
            <a:r>
              <a:rPr lang="es-MX" sz="2800" b="1" dirty="0" smtClean="0"/>
              <a:t> </a:t>
            </a:r>
            <a:r>
              <a:rPr lang="es-MX" sz="2800" b="1" dirty="0"/>
              <a:t>(SEGURO POPULAR</a:t>
            </a:r>
            <a:r>
              <a:rPr lang="es-MX" sz="2800" b="1" dirty="0" smtClean="0"/>
              <a:t>)</a:t>
            </a:r>
            <a:br>
              <a:rPr lang="es-MX" sz="2800" b="1" dirty="0" smtClean="0"/>
            </a:br>
            <a:endParaRPr lang="es-MX" sz="2800" b="1" dirty="0" smtClean="0">
              <a:solidFill>
                <a:schemeClr val="tx1"/>
              </a:solidFill>
              <a:cs typeface="Arial" charset="0"/>
            </a:endParaRPr>
          </a:p>
        </p:txBody>
      </p:sp>
      <p:sp>
        <p:nvSpPr>
          <p:cNvPr id="15363" name="2 Subtítulo"/>
          <p:cNvSpPr>
            <a:spLocks noGrp="1"/>
          </p:cNvSpPr>
          <p:nvPr>
            <p:ph type="subTitle" idx="1"/>
          </p:nvPr>
        </p:nvSpPr>
        <p:spPr>
          <a:xfrm>
            <a:off x="285720" y="4941168"/>
            <a:ext cx="8286808" cy="856387"/>
          </a:xfrm>
        </p:spPr>
        <p:txBody>
          <a:bodyPr/>
          <a:lstStyle/>
          <a:p>
            <a:r>
              <a:rPr lang="es-MX" sz="2400" dirty="0" smtClean="0"/>
              <a:t> </a:t>
            </a:r>
            <a:endParaRPr lang="es-MX"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683568" y="1182811"/>
            <a:ext cx="7920880" cy="307777"/>
          </a:xfrm>
          <a:prstGeom prst="rect">
            <a:avLst/>
          </a:prstGeom>
        </p:spPr>
        <p:txBody>
          <a:bodyPr wrap="square">
            <a:spAutoFit/>
          </a:bodyPr>
          <a:lstStyle/>
          <a:p>
            <a:pPr algn="ctr"/>
            <a:r>
              <a:rPr lang="es-MX" sz="1400" b="1" dirty="0" smtClean="0"/>
              <a:t>DISTRIBUCIÓN DEL GASTO DEL SEGURO POPULAR</a:t>
            </a:r>
            <a:endParaRPr lang="es-MX" sz="1300" dirty="0" smtClean="0"/>
          </a:p>
        </p:txBody>
      </p:sp>
      <p:graphicFrame>
        <p:nvGraphicFramePr>
          <p:cNvPr id="3" name="2 Tabla"/>
          <p:cNvGraphicFramePr>
            <a:graphicFrameLocks noGrp="1"/>
          </p:cNvGraphicFramePr>
          <p:nvPr>
            <p:extLst/>
          </p:nvPr>
        </p:nvGraphicFramePr>
        <p:xfrm>
          <a:off x="1691680" y="1690472"/>
          <a:ext cx="5253497" cy="3917712"/>
        </p:xfrm>
        <a:graphic>
          <a:graphicData uri="http://schemas.openxmlformats.org/drawingml/2006/table">
            <a:tbl>
              <a:tblPr>
                <a:tableStyleId>{5C22544A-7EE6-4342-B048-85BDC9FD1C3A}</a:tableStyleId>
              </a:tblPr>
              <a:tblGrid>
                <a:gridCol w="3999951">
                  <a:extLst>
                    <a:ext uri="{9D8B030D-6E8A-4147-A177-3AD203B41FA5}">
                      <a16:colId xmlns:a16="http://schemas.microsoft.com/office/drawing/2014/main" val="20000"/>
                    </a:ext>
                  </a:extLst>
                </a:gridCol>
                <a:gridCol w="1253546">
                  <a:extLst>
                    <a:ext uri="{9D8B030D-6E8A-4147-A177-3AD203B41FA5}">
                      <a16:colId xmlns:a16="http://schemas.microsoft.com/office/drawing/2014/main" val="20001"/>
                    </a:ext>
                  </a:extLst>
                </a:gridCol>
              </a:tblGrid>
              <a:tr h="187036">
                <a:tc gridSpan="2">
                  <a:txBody>
                    <a:bodyPr/>
                    <a:lstStyle/>
                    <a:p>
                      <a:pPr algn="ctr" fontAlgn="b"/>
                      <a:endParaRPr lang="es-MX" sz="1100" b="1" i="0" u="none" strike="noStrike" dirty="0">
                        <a:solidFill>
                          <a:srgbClr val="000000"/>
                        </a:solidFill>
                        <a:effectLst/>
                        <a:latin typeface="Calibri"/>
                      </a:endParaRPr>
                    </a:p>
                  </a:txBody>
                  <a:tcPr marL="9352" marR="9352" marT="9352" marB="0" anchor="b">
                    <a:noFill/>
                  </a:tcPr>
                </a:tc>
                <a:tc hMerge="1">
                  <a:txBody>
                    <a:bodyPr/>
                    <a:lstStyle/>
                    <a:p>
                      <a:endParaRPr lang="es-MX"/>
                    </a:p>
                  </a:txBody>
                  <a:tcPr/>
                </a:tc>
                <a:extLst>
                  <a:ext uri="{0D108BD9-81ED-4DB2-BD59-A6C34878D82A}">
                    <a16:rowId xmlns:a16="http://schemas.microsoft.com/office/drawing/2014/main" val="10000"/>
                  </a:ext>
                </a:extLst>
              </a:tr>
              <a:tr h="187036">
                <a:tc>
                  <a:txBody>
                    <a:bodyPr/>
                    <a:lstStyle/>
                    <a:p>
                      <a:pPr algn="l" fontAlgn="b"/>
                      <a:endParaRPr lang="es-MX" sz="1100" b="0" i="0" u="none" strike="noStrike">
                        <a:solidFill>
                          <a:srgbClr val="000000"/>
                        </a:solidFill>
                        <a:effectLst/>
                        <a:latin typeface="Calibri"/>
                      </a:endParaRPr>
                    </a:p>
                  </a:txBody>
                  <a:tcPr marL="9352" marR="9352" marT="9352" marB="0" anchor="b">
                    <a:noFill/>
                  </a:tcPr>
                </a:tc>
                <a:tc>
                  <a:txBody>
                    <a:bodyPr/>
                    <a:lstStyle/>
                    <a:p>
                      <a:pPr algn="ctr" fontAlgn="b"/>
                      <a:r>
                        <a:rPr lang="es-MX" sz="1100" b="1" u="none" strike="noStrike" dirty="0">
                          <a:effectLst/>
                        </a:rPr>
                        <a:t>Hasta el</a:t>
                      </a:r>
                      <a:endParaRPr lang="es-MX" sz="1100" b="1" i="0" u="none" strike="noStrike" dirty="0">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1"/>
                  </a:ext>
                </a:extLst>
              </a:tr>
              <a:tr h="187036">
                <a:tc>
                  <a:txBody>
                    <a:bodyPr/>
                    <a:lstStyle/>
                    <a:p>
                      <a:pPr algn="l" fontAlgn="b"/>
                      <a:r>
                        <a:rPr lang="es-MX" sz="1100" b="1" u="none" strike="noStrike" dirty="0">
                          <a:effectLst/>
                        </a:rPr>
                        <a:t>Remuneración al Personal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40.0%</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2"/>
                  </a:ext>
                </a:extLst>
              </a:tr>
              <a:tr h="187036">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3"/>
                  </a:ext>
                </a:extLst>
              </a:tr>
              <a:tr h="187036">
                <a:tc>
                  <a:txBody>
                    <a:bodyPr/>
                    <a:lstStyle/>
                    <a:p>
                      <a:pPr algn="l" fontAlgn="b"/>
                      <a:r>
                        <a:rPr lang="es-MX" sz="1100" b="1" u="none" strike="noStrike" dirty="0">
                          <a:effectLst/>
                        </a:rPr>
                        <a:t>Medicamentos, Material de Curación y Otros Insumos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30.0%</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4"/>
                  </a:ext>
                </a:extLst>
              </a:tr>
              <a:tr h="50292">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dirty="0">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5"/>
                  </a:ext>
                </a:extLst>
              </a:tr>
              <a:tr h="187036">
                <a:tc>
                  <a:txBody>
                    <a:bodyPr/>
                    <a:lstStyle/>
                    <a:p>
                      <a:pPr algn="l" fontAlgn="b"/>
                      <a:r>
                        <a:rPr lang="es-MX" sz="1100" b="1" u="none" strike="noStrike" dirty="0">
                          <a:effectLst/>
                        </a:rPr>
                        <a:t>Gasto Operativo y Apoyo Administrativo (REPSS)</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6.0%</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6"/>
                  </a:ext>
                </a:extLst>
              </a:tr>
              <a:tr h="187036">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7"/>
                  </a:ext>
                </a:extLst>
              </a:tr>
              <a:tr h="187036">
                <a:tc>
                  <a:txBody>
                    <a:bodyPr/>
                    <a:lstStyle/>
                    <a:p>
                      <a:pPr algn="l" fontAlgn="b"/>
                      <a:r>
                        <a:rPr lang="pt-BR" sz="1100" b="1" u="none" strike="noStrike" dirty="0">
                          <a:effectLst/>
                        </a:rPr>
                        <a:t>Gasto Operativo de Unidades Médicas</a:t>
                      </a:r>
                      <a:endParaRPr lang="pt-BR"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Sin %</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8"/>
                  </a:ext>
                </a:extLst>
              </a:tr>
              <a:tr h="187036">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09"/>
                  </a:ext>
                </a:extLst>
              </a:tr>
              <a:tr h="187036">
                <a:tc>
                  <a:txBody>
                    <a:bodyPr/>
                    <a:lstStyle/>
                    <a:p>
                      <a:pPr algn="l" fontAlgn="b"/>
                      <a:r>
                        <a:rPr lang="es-MX" sz="1100" b="1" u="none" strike="noStrike" dirty="0">
                          <a:effectLst/>
                        </a:rPr>
                        <a:t>Fortalecimiento de la Infraestructura Física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Sin %</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0"/>
                  </a:ext>
                </a:extLst>
              </a:tr>
              <a:tr h="187036">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1"/>
                  </a:ext>
                </a:extLst>
              </a:tr>
              <a:tr h="187036">
                <a:tc>
                  <a:txBody>
                    <a:bodyPr/>
                    <a:lstStyle/>
                    <a:p>
                      <a:pPr algn="l" fontAlgn="b"/>
                      <a:r>
                        <a:rPr lang="es-MX" sz="1100" b="1" u="none" strike="noStrike" dirty="0">
                          <a:effectLst/>
                        </a:rPr>
                        <a:t>Sistemas de Información Automatizados</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Sin %</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2"/>
                  </a:ext>
                </a:extLst>
              </a:tr>
              <a:tr h="187036">
                <a:tc>
                  <a:txBody>
                    <a:bodyPr/>
                    <a:lstStyle/>
                    <a:p>
                      <a:pPr algn="l" fontAlgn="b"/>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3"/>
                  </a:ext>
                </a:extLst>
              </a:tr>
              <a:tr h="187036">
                <a:tc>
                  <a:txBody>
                    <a:bodyPr/>
                    <a:lstStyle/>
                    <a:p>
                      <a:pPr algn="l" fontAlgn="b"/>
                      <a:r>
                        <a:rPr lang="es-MX" sz="1100" b="1" u="none" strike="noStrike" dirty="0">
                          <a:effectLst/>
                        </a:rPr>
                        <a:t>Pagos a Terceros por Servicios de Salud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Sin %</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4"/>
                  </a:ext>
                </a:extLst>
              </a:tr>
              <a:tr h="187036">
                <a:tc>
                  <a:txBody>
                    <a:bodyPr/>
                    <a:lstStyle/>
                    <a:p>
                      <a:pPr algn="l" fontAlgn="b"/>
                      <a:endParaRPr lang="es-MX" sz="1100" b="0"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5"/>
                  </a:ext>
                </a:extLst>
              </a:tr>
              <a:tr h="187036">
                <a:tc>
                  <a:txBody>
                    <a:bodyPr/>
                    <a:lstStyle/>
                    <a:p>
                      <a:pPr algn="ctr" fontAlgn="b"/>
                      <a:r>
                        <a:rPr lang="es-MX" sz="1100" b="1" i="0" u="none" strike="noStrike" dirty="0" smtClean="0">
                          <a:solidFill>
                            <a:srgbClr val="000000"/>
                          </a:solidFill>
                          <a:effectLst/>
                          <a:latin typeface="Calibri"/>
                        </a:rPr>
                        <a:t>TRANSVERSALES (Informativos)</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b="1" u="none" strike="noStrike" dirty="0">
                          <a:effectLst/>
                        </a:rPr>
                        <a:t>Al menos</a:t>
                      </a:r>
                      <a:endParaRPr lang="es-MX" sz="1100" b="1" i="0" u="none" strike="noStrike" dirty="0">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6"/>
                  </a:ext>
                </a:extLst>
              </a:tr>
              <a:tr h="187036">
                <a:tc>
                  <a:txBody>
                    <a:bodyPr/>
                    <a:lstStyle/>
                    <a:p>
                      <a:pPr algn="l" fontAlgn="b"/>
                      <a:r>
                        <a:rPr lang="es-MX" sz="1100" b="1" u="none" strike="noStrike" dirty="0">
                          <a:effectLst/>
                        </a:rPr>
                        <a:t>Acciones de Promoción y Prevención de la Salud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r>
                        <a:rPr lang="es-MX" sz="1100" u="none" strike="noStrike">
                          <a:effectLst/>
                        </a:rPr>
                        <a:t>20%</a:t>
                      </a:r>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7"/>
                  </a:ext>
                </a:extLst>
              </a:tr>
              <a:tr h="187036">
                <a:tc gridSpan="2">
                  <a:txBody>
                    <a:bodyPr/>
                    <a:lstStyle/>
                    <a:p>
                      <a:pPr algn="l" fontAlgn="b"/>
                      <a:r>
                        <a:rPr lang="es-MX" sz="1100" b="1" u="none" strike="noStrike" dirty="0">
                          <a:effectLst/>
                        </a:rPr>
                        <a:t>Consulta Segura  </a:t>
                      </a:r>
                      <a:r>
                        <a:rPr lang="es-MX" sz="1100" u="none" strike="noStrike" dirty="0">
                          <a:effectLst/>
                        </a:rPr>
                        <a:t>(Hasta un 3.0% del total de </a:t>
                      </a:r>
                      <a:r>
                        <a:rPr lang="es-MX" sz="1100" u="none" strike="noStrike" dirty="0" smtClean="0">
                          <a:effectLst/>
                        </a:rPr>
                        <a:t>recursos, </a:t>
                      </a:r>
                      <a:r>
                        <a:rPr lang="es-MX" sz="1100" u="none" strike="noStrike" dirty="0">
                          <a:effectLst/>
                        </a:rPr>
                        <a:t>considerado en el 20%)</a:t>
                      </a:r>
                      <a:endParaRPr lang="es-MX" sz="1100" b="0" i="0" u="none" strike="noStrike" dirty="0">
                        <a:solidFill>
                          <a:srgbClr val="000000"/>
                        </a:solidFill>
                        <a:effectLst/>
                        <a:latin typeface="Calibri"/>
                      </a:endParaRPr>
                    </a:p>
                  </a:txBody>
                  <a:tcPr marL="9352" marR="9352" marT="9352" marB="0" anchor="b">
                    <a:noFill/>
                  </a:tcPr>
                </a:tc>
                <a:tc hMerge="1">
                  <a:txBody>
                    <a:bodyPr/>
                    <a:lstStyle/>
                    <a:p>
                      <a:endParaRPr lang="es-MX"/>
                    </a:p>
                  </a:txBody>
                  <a:tcPr/>
                </a:tc>
                <a:extLst>
                  <a:ext uri="{0D108BD9-81ED-4DB2-BD59-A6C34878D82A}">
                    <a16:rowId xmlns:a16="http://schemas.microsoft.com/office/drawing/2014/main" val="10018"/>
                  </a:ext>
                </a:extLst>
              </a:tr>
              <a:tr h="187036">
                <a:tc>
                  <a:txBody>
                    <a:bodyPr/>
                    <a:lstStyle/>
                    <a:p>
                      <a:pPr algn="l" fontAlgn="b"/>
                      <a:endParaRPr lang="es-MX" sz="1100" b="0"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19"/>
                  </a:ext>
                </a:extLst>
              </a:tr>
              <a:tr h="187036">
                <a:tc>
                  <a:txBody>
                    <a:bodyPr/>
                    <a:lstStyle/>
                    <a:p>
                      <a:pPr algn="l" fontAlgn="b"/>
                      <a:r>
                        <a:rPr lang="es-MX" sz="1100" b="1" u="none" strike="noStrike" dirty="0">
                          <a:effectLst/>
                        </a:rPr>
                        <a:t>Caravanas de la Salud </a:t>
                      </a:r>
                      <a:endParaRPr lang="es-MX" sz="1100" b="1" i="0" u="none" strike="noStrike" dirty="0">
                        <a:solidFill>
                          <a:srgbClr val="000000"/>
                        </a:solidFill>
                        <a:effectLst/>
                        <a:latin typeface="Calibri"/>
                      </a:endParaRPr>
                    </a:p>
                  </a:txBody>
                  <a:tcPr marL="9352" marR="9352" marT="9352" marB="0" anchor="b">
                    <a:noFill/>
                  </a:tcPr>
                </a:tc>
                <a:tc>
                  <a:txBody>
                    <a:bodyPr/>
                    <a:lstStyle/>
                    <a:p>
                      <a:pPr algn="ctr" fontAlgn="b"/>
                      <a:endParaRPr lang="es-MX" sz="1100" b="0" i="0" u="none" strike="noStrike" dirty="0">
                        <a:solidFill>
                          <a:srgbClr val="000000"/>
                        </a:solidFill>
                        <a:effectLst/>
                        <a:latin typeface="Calibri"/>
                      </a:endParaRPr>
                    </a:p>
                  </a:txBody>
                  <a:tcPr marL="9352" marR="9352" marT="9352" marB="0" anchor="b">
                    <a:noFill/>
                  </a:tcPr>
                </a:tc>
                <a:extLst>
                  <a:ext uri="{0D108BD9-81ED-4DB2-BD59-A6C34878D82A}">
                    <a16:rowId xmlns:a16="http://schemas.microsoft.com/office/drawing/2014/main" val="10020"/>
                  </a:ext>
                </a:extLst>
              </a:tr>
            </a:tbl>
          </a:graphicData>
        </a:graphic>
      </p:graphicFrame>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Tree>
    <p:extLst>
      <p:ext uri="{BB962C8B-B14F-4D97-AF65-F5344CB8AC3E}">
        <p14:creationId xmlns:p14="http://schemas.microsoft.com/office/powerpoint/2010/main" val="1455995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84918"/>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smtClean="0"/>
              <a:t>El ejecutivo federal, por conducto de la Secretaría de Salud, y las entidades federativas, celebran acuerdos de coordinación para la ejecución del Sistema de Protección Social en Salud.</a:t>
            </a:r>
            <a:endParaRPr lang="es-MX" sz="2000"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11</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1037405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84918"/>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427984" y="202148"/>
            <a:ext cx="4464496" cy="5747132"/>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smtClean="0"/>
              <a:t>Anexos de los acuerdos de coordinación:</a:t>
            </a:r>
          </a:p>
          <a:p>
            <a:pPr marL="514350" indent="-514350" algn="just">
              <a:buFont typeface="+mj-lt"/>
              <a:buAutoNum type="romanUcPeriod"/>
            </a:pPr>
            <a:r>
              <a:rPr lang="es-MX" sz="2000" dirty="0" smtClean="0"/>
              <a:t>Servicios de Salud y medicamentos.</a:t>
            </a:r>
          </a:p>
          <a:p>
            <a:pPr marL="514350" indent="-514350" algn="just">
              <a:buFont typeface="+mj-lt"/>
              <a:buAutoNum type="romanUcPeriod"/>
            </a:pPr>
            <a:r>
              <a:rPr lang="es-MX" sz="2000" dirty="0" smtClean="0"/>
              <a:t>Metas de afiliación.</a:t>
            </a:r>
          </a:p>
          <a:p>
            <a:pPr marL="514350" indent="-514350" algn="just">
              <a:buFont typeface="+mj-lt"/>
              <a:buAutoNum type="romanUcPeriod"/>
            </a:pPr>
            <a:r>
              <a:rPr lang="es-MX" sz="2000" dirty="0" smtClean="0"/>
              <a:t>Recursos en numerario.</a:t>
            </a:r>
          </a:p>
          <a:p>
            <a:pPr marL="514350" indent="-514350" algn="just">
              <a:buFont typeface="+mj-lt"/>
              <a:buAutoNum type="romanUcPeriod"/>
            </a:pPr>
            <a:r>
              <a:rPr lang="es-MX" sz="2000" dirty="0" smtClean="0"/>
              <a:t>Conceptos del gasto.</a:t>
            </a:r>
          </a:p>
          <a:p>
            <a:pPr marL="514350" indent="-514350" algn="just">
              <a:buFont typeface="+mj-lt"/>
              <a:buAutoNum type="romanUcPeriod"/>
            </a:pPr>
            <a:r>
              <a:rPr lang="es-MX" sz="2000" dirty="0" smtClean="0"/>
              <a:t>Tutela de Derechos.</a:t>
            </a:r>
          </a:p>
          <a:p>
            <a:pPr marL="514350" indent="-514350" algn="just">
              <a:buFont typeface="+mj-lt"/>
              <a:buAutoNum type="romanUcPeriod"/>
            </a:pPr>
            <a:r>
              <a:rPr lang="es-MX" sz="2000" dirty="0" smtClean="0"/>
              <a:t>Acciones de infraestructura física, adquisición de equipamiento, de telemedicina y otros conceptos.</a:t>
            </a:r>
          </a:p>
          <a:p>
            <a:pPr marL="514350" indent="-514350" algn="just">
              <a:buFont typeface="+mj-lt"/>
              <a:buAutoNum type="romanUcPeriod"/>
            </a:pPr>
            <a:r>
              <a:rPr lang="es-MX" sz="2000" dirty="0" smtClean="0"/>
              <a:t>Indicadores de seguimiento a y evaluación integral.</a:t>
            </a:r>
          </a:p>
          <a:p>
            <a:pPr marL="514350" indent="-514350" algn="just">
              <a:buFont typeface="+mj-lt"/>
              <a:buAutoNum type="romanUcPeriod"/>
            </a:pPr>
            <a:r>
              <a:rPr lang="es-MX" sz="2000" dirty="0" smtClean="0"/>
              <a:t>Criterios generales en materia de supervisión</a:t>
            </a:r>
            <a:r>
              <a:rPr lang="es-MX" sz="2000" dirty="0"/>
              <a:t>.</a:t>
            </a:r>
            <a:endParaRPr lang="es-MX" sz="2000" dirty="0" smtClean="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12</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947072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84918"/>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smtClean="0"/>
              <a:t>La Comisión Nacional de Protección Social en Salud (CNPSS) es un órgano desconcentrado de la Secretaría de Salud con autonomía técnica, administrativa y operativa que se encarga de la provisión de servicios de salud a la población beneficiaria del Sistema de Protección Social en Salud (SPSS), y trabaja de manera coordinada con los Regímenes Estatales de Protección Social en Salud (REPSS).</a:t>
            </a:r>
            <a:endParaRPr lang="es-MX" sz="2000"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13</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1536240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84918"/>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smtClean="0"/>
              <a:t>Los REPSS son las estructuras administrativas encargadas de proveer, en sus respectivas jurisdicciones, las acciones en materia de protección social en salud, que dependan o sean coordinadas por la encargada de conducir la política en materia de salud en las entidades federativas.</a:t>
            </a:r>
            <a:endParaRPr lang="es-MX" sz="2000"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14</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4066684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02496" y="2820922"/>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305792"/>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ü"/>
            </a:pPr>
            <a:r>
              <a:rPr lang="es-MX" sz="2000" dirty="0" smtClean="0"/>
              <a:t>Personalidad jurídica y patrimonio propio.</a:t>
            </a:r>
          </a:p>
          <a:p>
            <a:pPr marL="342900" indent="-342900" algn="just">
              <a:buFont typeface="Wingdings" panose="05000000000000000000" pitchFamily="2" charset="2"/>
              <a:buChar char="ü"/>
            </a:pPr>
            <a:r>
              <a:rPr lang="es-MX" sz="2000" dirty="0" smtClean="0"/>
              <a:t>Órgano de gobierno presidido por el titular del organismo de salud.</a:t>
            </a:r>
          </a:p>
          <a:p>
            <a:pPr marL="342900" indent="-342900" algn="just">
              <a:buFont typeface="Wingdings" panose="05000000000000000000" pitchFamily="2" charset="2"/>
              <a:buChar char="ü"/>
            </a:pPr>
            <a:r>
              <a:rPr lang="es-MX" sz="2000" dirty="0" smtClean="0"/>
              <a:t>Los poderes ejecutivos de las entidades federativas debieron realizar las acciones necesarias para el funcionamiento de los REPSS en un plazo que no exceda seis meses calendario, contados a partir del día siguiente a la fecha de suscripción de los acuerdos de coordinación.</a:t>
            </a:r>
            <a:endParaRPr lang="es-MX" sz="2000"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15</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276872"/>
            <a:ext cx="2487220" cy="20882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t>Regímenes Estatales de Protección Social en Salud (REPSS)</a:t>
            </a:r>
          </a:p>
        </p:txBody>
      </p:sp>
    </p:spTree>
    <p:extLst>
      <p:ext uri="{BB962C8B-B14F-4D97-AF65-F5344CB8AC3E}">
        <p14:creationId xmlns:p14="http://schemas.microsoft.com/office/powerpoint/2010/main" val="1064360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02496" y="2820922"/>
            <a:ext cx="1669504"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smtClean="0"/>
          </a:p>
        </p:txBody>
      </p:sp>
      <p:sp>
        <p:nvSpPr>
          <p:cNvPr id="5" name="4 Rectángulo redondeado"/>
          <p:cNvSpPr/>
          <p:nvPr/>
        </p:nvSpPr>
        <p:spPr>
          <a:xfrm>
            <a:off x="4572000" y="571480"/>
            <a:ext cx="4286280" cy="5184576"/>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ü"/>
            </a:pPr>
            <a:r>
              <a:rPr lang="es-MX" sz="2000" dirty="0"/>
              <a:t>Recursos no </a:t>
            </a:r>
            <a:r>
              <a:rPr lang="es-MX" sz="2000" dirty="0" smtClean="0"/>
              <a:t>devengados.</a:t>
            </a:r>
          </a:p>
          <a:p>
            <a:pPr marL="342900" indent="-342900" algn="just">
              <a:buFont typeface="Wingdings" panose="05000000000000000000" pitchFamily="2" charset="2"/>
              <a:buChar char="ü"/>
            </a:pPr>
            <a:r>
              <a:rPr lang="es-MX" sz="2000" dirty="0"/>
              <a:t>Recursos y rendimientos financieros no ministrados o </a:t>
            </a:r>
            <a:r>
              <a:rPr lang="es-MX" sz="2000" dirty="0" smtClean="0"/>
              <a:t>transferidos.</a:t>
            </a:r>
          </a:p>
          <a:p>
            <a:pPr marL="342900" indent="-342900" algn="just">
              <a:buFont typeface="Wingdings" panose="05000000000000000000" pitchFamily="2" charset="2"/>
              <a:buChar char="ü"/>
            </a:pPr>
            <a:r>
              <a:rPr lang="es-MX" sz="2000" dirty="0"/>
              <a:t>Faltante de la documentación comprobatoria del </a:t>
            </a:r>
            <a:r>
              <a:rPr lang="es-MX" sz="2000" dirty="0" smtClean="0"/>
              <a:t>gasto.</a:t>
            </a:r>
          </a:p>
          <a:p>
            <a:pPr marL="342900" indent="-342900" algn="just">
              <a:buFont typeface="Wingdings" panose="05000000000000000000" pitchFamily="2" charset="2"/>
              <a:buChar char="ü"/>
            </a:pPr>
            <a:r>
              <a:rPr lang="es-MX" sz="2000" dirty="0"/>
              <a:t>Pagos al </a:t>
            </a:r>
            <a:r>
              <a:rPr lang="es-MX" sz="2000" dirty="0" smtClean="0"/>
              <a:t>personal de </a:t>
            </a:r>
            <a:r>
              <a:rPr lang="es-MX" sz="2000" dirty="0"/>
              <a:t>honorarios </a:t>
            </a:r>
            <a:r>
              <a:rPr lang="es-MX" sz="2000" dirty="0" smtClean="0"/>
              <a:t>sin evidencia </a:t>
            </a:r>
            <a:r>
              <a:rPr lang="es-MX" sz="2000" dirty="0"/>
              <a:t>de los </a:t>
            </a:r>
            <a:r>
              <a:rPr lang="es-MX" sz="2000" dirty="0" smtClean="0"/>
              <a:t>contratos, </a:t>
            </a:r>
            <a:r>
              <a:rPr lang="es-MX" sz="2000" dirty="0"/>
              <a:t>o </a:t>
            </a:r>
            <a:r>
              <a:rPr lang="es-MX" sz="2000" dirty="0" smtClean="0"/>
              <a:t>diferencias </a:t>
            </a:r>
            <a:r>
              <a:rPr lang="es-MX" sz="2000" dirty="0"/>
              <a:t>entre el monto pagado y </a:t>
            </a:r>
            <a:r>
              <a:rPr lang="es-MX" sz="2000" dirty="0" smtClean="0"/>
              <a:t>contratado.</a:t>
            </a:r>
          </a:p>
          <a:p>
            <a:pPr marL="342900" indent="-342900" algn="just">
              <a:buFont typeface="Wingdings" panose="05000000000000000000" pitchFamily="2" charset="2"/>
              <a:buChar char="ü"/>
            </a:pPr>
            <a:r>
              <a:rPr lang="es-MX" sz="2000" dirty="0"/>
              <a:t>Transferencia de recursos a cuentas bancarias de otros fondos o </a:t>
            </a:r>
            <a:r>
              <a:rPr lang="es-MX" sz="2000" dirty="0" smtClean="0"/>
              <a:t>programas.</a:t>
            </a:r>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16</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276872"/>
            <a:ext cx="2487220" cy="20882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Principales observaciones</a:t>
            </a:r>
          </a:p>
          <a:p>
            <a:pPr algn="ctr"/>
            <a:r>
              <a:rPr lang="es-MX" sz="2400" b="1" dirty="0" smtClean="0"/>
              <a:t>Cuenta Pública 2016</a:t>
            </a:r>
            <a:endParaRPr lang="es-MX" sz="2400" b="1" dirty="0"/>
          </a:p>
        </p:txBody>
      </p:sp>
    </p:spTree>
    <p:extLst>
      <p:ext uri="{BB962C8B-B14F-4D97-AF65-F5344CB8AC3E}">
        <p14:creationId xmlns:p14="http://schemas.microsoft.com/office/powerpoint/2010/main" val="311684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ctrTitle"/>
          </p:nvPr>
        </p:nvSpPr>
        <p:spPr>
          <a:xfrm>
            <a:off x="71406" y="1412776"/>
            <a:ext cx="8715436" cy="3744416"/>
          </a:xfrm>
        </p:spPr>
        <p:txBody>
          <a:bodyPr/>
          <a:lstStyle/>
          <a:p>
            <a:pPr algn="ctr"/>
            <a:r>
              <a:rPr lang="es-MX" sz="2000" b="1" dirty="0" smtClean="0"/>
              <a:t/>
            </a:r>
            <a:br>
              <a:rPr lang="es-MX" sz="2000" b="1" dirty="0" smtClean="0"/>
            </a:br>
            <a:r>
              <a:rPr lang="es-MX" sz="2000" b="1" dirty="0" smtClean="0"/>
              <a:t/>
            </a:r>
            <a:br>
              <a:rPr lang="es-MX" sz="2000" b="1" dirty="0" smtClean="0"/>
            </a:br>
            <a:r>
              <a:rPr lang="es-MX" sz="2000" b="1" dirty="0" smtClean="0"/>
              <a:t>2. GUÍA DE AUDITORÍA A ENTIDADES FEDERATIVAS </a:t>
            </a:r>
            <a:br>
              <a:rPr lang="es-MX" sz="2000" b="1" dirty="0" smtClean="0"/>
            </a:br>
            <a:r>
              <a:rPr lang="es-MX" sz="2000" b="1" dirty="0" smtClean="0"/>
              <a:t/>
            </a:r>
            <a:br>
              <a:rPr lang="es-MX" sz="2000" b="1" dirty="0" smtClean="0"/>
            </a:br>
            <a:endParaRPr lang="es-MX" sz="2000" b="1" dirty="0" smtClean="0">
              <a:solidFill>
                <a:schemeClr val="tx1"/>
              </a:solidFill>
              <a:cs typeface="Arial" charset="0"/>
            </a:endParaRPr>
          </a:p>
        </p:txBody>
      </p:sp>
      <p:sp>
        <p:nvSpPr>
          <p:cNvPr id="15363" name="2 Subtítulo"/>
          <p:cNvSpPr>
            <a:spLocks noGrp="1"/>
          </p:cNvSpPr>
          <p:nvPr>
            <p:ph type="subTitle" idx="1"/>
          </p:nvPr>
        </p:nvSpPr>
        <p:spPr>
          <a:xfrm>
            <a:off x="285720" y="4941168"/>
            <a:ext cx="8286808" cy="856387"/>
          </a:xfrm>
        </p:spPr>
        <p:txBody>
          <a:bodyPr/>
          <a:lstStyle/>
          <a:p>
            <a:r>
              <a:rPr lang="es-MX" sz="2400" dirty="0" smtClean="0"/>
              <a:t> </a:t>
            </a:r>
            <a:endParaRPr lang="es-MX" sz="2400" dirty="0"/>
          </a:p>
        </p:txBody>
      </p:sp>
    </p:spTree>
    <p:extLst>
      <p:ext uri="{BB962C8B-B14F-4D97-AF65-F5344CB8AC3E}">
        <p14:creationId xmlns:p14="http://schemas.microsoft.com/office/powerpoint/2010/main" val="464280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4294967295"/>
          </p:nvPr>
        </p:nvSpPr>
        <p:spPr>
          <a:xfrm>
            <a:off x="6553200" y="6356350"/>
            <a:ext cx="2133600" cy="365125"/>
          </a:xfrm>
          <a:prstGeom prst="rect">
            <a:avLst/>
          </a:prstGeom>
        </p:spPr>
        <p:txBody>
          <a:bodyPr/>
          <a:lstStyle/>
          <a:p>
            <a:pPr algn="r">
              <a:defRPr/>
            </a:pPr>
            <a:r>
              <a:rPr lang="es-MX" sz="1100" dirty="0" smtClean="0">
                <a:solidFill>
                  <a:prstClr val="white"/>
                </a:solidFill>
              </a:rPr>
              <a:t>ASF | </a:t>
            </a:r>
            <a:fld id="{CDD0EA8B-EFEF-4CA1-B3E1-95EC10EE99DA}" type="slidenum">
              <a:rPr lang="es-MX" sz="1100" smtClean="0">
                <a:solidFill>
                  <a:prstClr val="white"/>
                </a:solidFill>
              </a:rPr>
              <a:pPr algn="r">
                <a:defRPr/>
              </a:pPr>
              <a:t>18</a:t>
            </a:fld>
            <a:endParaRPr lang="es-MX" sz="1100" dirty="0">
              <a:solidFill>
                <a:prstClr val="white"/>
              </a:solidFill>
            </a:endParaRPr>
          </a:p>
        </p:txBody>
      </p:sp>
      <p:sp>
        <p:nvSpPr>
          <p:cNvPr id="7" name="1 Título"/>
          <p:cNvSpPr txBox="1">
            <a:spLocks/>
          </p:cNvSpPr>
          <p:nvPr/>
        </p:nvSpPr>
        <p:spPr>
          <a:xfrm>
            <a:off x="539552" y="260648"/>
            <a:ext cx="8424936" cy="653462"/>
          </a:xfrm>
          <a:prstGeom prst="rect">
            <a:avLst/>
          </a:prstGeom>
        </p:spPr>
        <p:txBody>
          <a:bodyPr>
            <a:noAutofit/>
          </a:bodyPr>
          <a:lstStyle>
            <a:lvl1pPr algn="l" rtl="0" eaLnBrk="0" fontAlgn="base" hangingPunct="0">
              <a:spcBef>
                <a:spcPct val="0"/>
              </a:spcBef>
              <a:spcAft>
                <a:spcPct val="0"/>
              </a:spcAft>
              <a:defRPr sz="3600" kern="1200">
                <a:solidFill>
                  <a:srgbClr val="00204E"/>
                </a:solidFill>
                <a:latin typeface="Arial Black" pitchFamily="34" charset="0"/>
                <a:ea typeface="ＭＳ Ｐゴシック" pitchFamily="-112" charset="-128"/>
                <a:cs typeface="ＭＳ Ｐゴシック" pitchFamily="-112" charset="-128"/>
              </a:defRPr>
            </a:lvl1pPr>
            <a:lvl2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2pPr>
            <a:lvl3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3pPr>
            <a:lvl4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4pPr>
            <a:lvl5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pPr algn="ctr"/>
            <a:r>
              <a:rPr lang="es-MX" sz="1800" b="1" dirty="0" smtClean="0">
                <a:cs typeface="Arial" pitchFamily="34" charset="0"/>
              </a:rPr>
              <a:t> </a:t>
            </a:r>
            <a:endParaRPr lang="es-MX" sz="1800" b="1" dirty="0">
              <a:solidFill>
                <a:srgbClr val="C00000"/>
              </a:solidFill>
            </a:endParaRPr>
          </a:p>
        </p:txBody>
      </p:sp>
      <p:sp>
        <p:nvSpPr>
          <p:cNvPr id="8" name="1 Título"/>
          <p:cNvSpPr txBox="1">
            <a:spLocks/>
          </p:cNvSpPr>
          <p:nvPr/>
        </p:nvSpPr>
        <p:spPr>
          <a:xfrm>
            <a:off x="539552" y="332656"/>
            <a:ext cx="8424936" cy="653462"/>
          </a:xfrm>
          <a:prstGeom prst="rect">
            <a:avLst/>
          </a:prstGeom>
        </p:spPr>
        <p:txBody>
          <a:bodyPr>
            <a:noAutofit/>
          </a:bodyPr>
          <a:lstStyle>
            <a:lvl1pPr algn="l" rtl="0" eaLnBrk="0" fontAlgn="base" hangingPunct="0">
              <a:spcBef>
                <a:spcPct val="0"/>
              </a:spcBef>
              <a:spcAft>
                <a:spcPct val="0"/>
              </a:spcAft>
              <a:defRPr sz="3600" kern="1200">
                <a:solidFill>
                  <a:srgbClr val="00204E"/>
                </a:solidFill>
                <a:latin typeface="Arial Black" pitchFamily="34" charset="0"/>
                <a:ea typeface="ＭＳ Ｐゴシック" pitchFamily="-112" charset="-128"/>
                <a:cs typeface="ＭＳ Ｐゴシック" pitchFamily="-112" charset="-128"/>
              </a:defRPr>
            </a:lvl1pPr>
            <a:lvl2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2pPr>
            <a:lvl3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3pPr>
            <a:lvl4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4pPr>
            <a:lvl5pPr algn="l" rtl="0" eaLnBrk="0" fontAlgn="base" hangingPunct="0">
              <a:spcBef>
                <a:spcPct val="0"/>
              </a:spcBef>
              <a:spcAft>
                <a:spcPct val="0"/>
              </a:spcAft>
              <a:defRPr sz="3600">
                <a:solidFill>
                  <a:srgbClr val="00204E"/>
                </a:solidFill>
                <a:latin typeface="Arial Black" pitchFamily="34" charset="0"/>
                <a:ea typeface="ＭＳ Ｐゴシック" pitchFamily="-112" charset="-128"/>
                <a:cs typeface="ＭＳ Ｐゴシック" pitchFamily="-112" charset="-128"/>
              </a:defRPr>
            </a:lvl5pPr>
            <a:lvl6pPr marL="457200" algn="l" rtl="0" fontAlgn="base">
              <a:spcBef>
                <a:spcPct val="0"/>
              </a:spcBef>
              <a:spcAft>
                <a:spcPct val="0"/>
              </a:spcAft>
              <a:defRPr sz="3600">
                <a:solidFill>
                  <a:srgbClr val="00204E"/>
                </a:solidFill>
                <a:latin typeface="Arial Black" pitchFamily="34" charset="0"/>
              </a:defRPr>
            </a:lvl6pPr>
            <a:lvl7pPr marL="914400" algn="l" rtl="0" fontAlgn="base">
              <a:spcBef>
                <a:spcPct val="0"/>
              </a:spcBef>
              <a:spcAft>
                <a:spcPct val="0"/>
              </a:spcAft>
              <a:defRPr sz="3600">
                <a:solidFill>
                  <a:srgbClr val="00204E"/>
                </a:solidFill>
                <a:latin typeface="Arial Black" pitchFamily="34" charset="0"/>
              </a:defRPr>
            </a:lvl7pPr>
            <a:lvl8pPr marL="1371600" algn="l" rtl="0" fontAlgn="base">
              <a:spcBef>
                <a:spcPct val="0"/>
              </a:spcBef>
              <a:spcAft>
                <a:spcPct val="0"/>
              </a:spcAft>
              <a:defRPr sz="3600">
                <a:solidFill>
                  <a:srgbClr val="00204E"/>
                </a:solidFill>
                <a:latin typeface="Arial Black" pitchFamily="34" charset="0"/>
              </a:defRPr>
            </a:lvl8pPr>
            <a:lvl9pPr marL="1828800" algn="l" rtl="0" fontAlgn="base">
              <a:spcBef>
                <a:spcPct val="0"/>
              </a:spcBef>
              <a:spcAft>
                <a:spcPct val="0"/>
              </a:spcAft>
              <a:defRPr sz="3600">
                <a:solidFill>
                  <a:srgbClr val="00204E"/>
                </a:solidFill>
                <a:latin typeface="Arial Black" pitchFamily="34" charset="0"/>
              </a:defRPr>
            </a:lvl9pPr>
          </a:lstStyle>
          <a:p>
            <a:r>
              <a:rPr lang="es-MX" sz="1800" b="1" dirty="0" smtClean="0"/>
              <a:t>SEGURO </a:t>
            </a:r>
            <a:r>
              <a:rPr lang="es-MX" sz="1800" b="1" dirty="0"/>
              <a:t>POPULAR </a:t>
            </a:r>
            <a:r>
              <a:rPr lang="es-MX" sz="1800" b="1" dirty="0" smtClean="0">
                <a:solidFill>
                  <a:srgbClr val="C00000"/>
                </a:solidFill>
                <a:latin typeface="Arial" pitchFamily="34" charset="0"/>
                <a:cs typeface="Arial" pitchFamily="34" charset="0"/>
              </a:rPr>
              <a:t>	</a:t>
            </a:r>
            <a:endParaRPr lang="es-MX" sz="1800" b="1" dirty="0">
              <a:solidFill>
                <a:srgbClr val="C00000"/>
              </a:solidFill>
            </a:endParaRPr>
          </a:p>
        </p:txBody>
      </p:sp>
      <p:graphicFrame>
        <p:nvGraphicFramePr>
          <p:cNvPr id="12" name="5 Diagrama"/>
          <p:cNvGraphicFramePr/>
          <p:nvPr>
            <p:extLst>
              <p:ext uri="{D42A27DB-BD31-4B8C-83A1-F6EECF244321}">
                <p14:modId xmlns:p14="http://schemas.microsoft.com/office/powerpoint/2010/main" val="1159691011"/>
              </p:ext>
            </p:extLst>
          </p:nvPr>
        </p:nvGraphicFramePr>
        <p:xfrm>
          <a:off x="683569" y="1052736"/>
          <a:ext cx="79294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966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214554"/>
            <a:ext cx="4778013" cy="366271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t>Entrevista </a:t>
            </a:r>
            <a:r>
              <a:rPr lang="es-MX" sz="1600" dirty="0"/>
              <a:t>con el enlace de la auditoría para comentar la aplicación </a:t>
            </a:r>
            <a:r>
              <a:rPr lang="es-MX" sz="1600" dirty="0" smtClean="0"/>
              <a:t>del cuestionario </a:t>
            </a:r>
            <a:r>
              <a:rPr lang="es-MX" sz="1600" dirty="0"/>
              <a:t>de control interno,  </a:t>
            </a:r>
            <a:r>
              <a:rPr lang="es-MX" sz="1600" dirty="0" smtClean="0"/>
              <a:t>y se indique quien realizará contestación al cuestionario y tendrá acceso al mismo.</a:t>
            </a:r>
          </a:p>
          <a:p>
            <a:pPr marL="342900" lvl="0" indent="-342900" algn="just">
              <a:buAutoNum type="alphaLcParenR"/>
            </a:pPr>
            <a:endParaRPr lang="es-MX" sz="1600" dirty="0"/>
          </a:p>
          <a:p>
            <a:pPr marL="342900" lvl="0" indent="-342900" algn="just">
              <a:buAutoNum type="alphaLcParenR"/>
            </a:pPr>
            <a:r>
              <a:rPr lang="es-MX" sz="1600" dirty="0" smtClean="0"/>
              <a:t>Envió de la página web para la respuesta del cuestionario así como el ingreso de las evidencias.</a:t>
            </a:r>
          </a:p>
          <a:p>
            <a:pPr marL="342900" lvl="0" indent="-342900" algn="just">
              <a:buAutoNum type="alphaLcParenR"/>
            </a:pPr>
            <a:endParaRPr lang="es-MX" sz="1600" dirty="0" smtClean="0"/>
          </a:p>
          <a:p>
            <a:pPr marL="342900" indent="-342900" algn="just">
              <a:buFontTx/>
              <a:buAutoNum type="alphaLcParenR"/>
            </a:pPr>
            <a:r>
              <a:rPr lang="es-MX" sz="1600" dirty="0" smtClean="0"/>
              <a:t>Evaluación </a:t>
            </a:r>
            <a:r>
              <a:rPr lang="es-MX" sz="1600" dirty="0"/>
              <a:t>de las respuestas de acuerdo a las evidencias presentadas y de las fechas compromiso para establecer controles</a:t>
            </a:r>
            <a:r>
              <a:rPr lang="es-MX" sz="1600" dirty="0" smtClean="0"/>
              <a:t>.</a:t>
            </a:r>
          </a:p>
          <a:p>
            <a:pPr marL="342900" lvl="0" indent="-342900" algn="just">
              <a:buAutoNum type="alphaLcParenR"/>
            </a:pPr>
            <a:endParaRPr lang="es-MX" sz="1600" dirty="0"/>
          </a:p>
        </p:txBody>
      </p:sp>
      <p:sp>
        <p:nvSpPr>
          <p:cNvPr id="10" name="9 Rectángulo redondeado"/>
          <p:cNvSpPr/>
          <p:nvPr/>
        </p:nvSpPr>
        <p:spPr>
          <a:xfrm>
            <a:off x="571472" y="571480"/>
            <a:ext cx="7429552" cy="500066"/>
          </a:xfrm>
          <a:prstGeom prst="round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1. CONTROL INTERNO</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19</a:t>
            </a:fld>
            <a:endParaRPr lang="es-MX" dirty="0"/>
          </a:p>
        </p:txBody>
      </p:sp>
      <p:sp>
        <p:nvSpPr>
          <p:cNvPr id="15" name="14 Rectángulo redondeado"/>
          <p:cNvSpPr/>
          <p:nvPr/>
        </p:nvSpPr>
        <p:spPr>
          <a:xfrm>
            <a:off x="500034" y="1500174"/>
            <a:ext cx="3143272" cy="3873042"/>
          </a:xfrm>
          <a:prstGeom prst="round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1.1 Verificar </a:t>
            </a:r>
            <a:r>
              <a:rPr lang="es-MX" sz="1600" dirty="0"/>
              <a:t>mediante la aplicación de cuestionarios, la existencia de controles internos suficientes para prevenir y minimizar el impacto de los riesgos que puedan afectar la eficacia y eficiencia de las operaciones, la obtención de información confiable y oportuna, el cumplimiento de la normativa y la consecución de los objetivos del </a:t>
            </a:r>
            <a:r>
              <a:rPr lang="es-MX" sz="1600" dirty="0" smtClean="0">
                <a:solidFill>
                  <a:schemeClr val="bg1"/>
                </a:solidFill>
              </a:rPr>
              <a:t>Programa.</a:t>
            </a:r>
            <a:endParaRPr lang="es-MX" sz="1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ctrTitle"/>
          </p:nvPr>
        </p:nvSpPr>
        <p:spPr>
          <a:xfrm>
            <a:off x="71406" y="1412776"/>
            <a:ext cx="8715436" cy="3744416"/>
          </a:xfrm>
        </p:spPr>
        <p:txBody>
          <a:bodyPr/>
          <a:lstStyle/>
          <a:p>
            <a:pPr algn="ctr"/>
            <a:r>
              <a:rPr lang="es-MX" sz="2000" b="1" dirty="0" smtClean="0"/>
              <a:t>INDICE:</a:t>
            </a:r>
            <a:br>
              <a:rPr lang="es-MX" sz="2000" b="1" dirty="0" smtClean="0"/>
            </a:br>
            <a:r>
              <a:rPr lang="es-MX" sz="2000" b="1" dirty="0"/>
              <a:t/>
            </a:r>
            <a:br>
              <a:rPr lang="es-MX" sz="2000" b="1" dirty="0"/>
            </a:br>
            <a:r>
              <a:rPr lang="es-MX" sz="2000" b="1" dirty="0" smtClean="0"/>
              <a:t>1. CONCEPTOS GENERALES </a:t>
            </a:r>
            <a:br>
              <a:rPr lang="es-MX" sz="2000" b="1" dirty="0" smtClean="0"/>
            </a:br>
            <a:r>
              <a:rPr lang="es-MX" sz="2000" b="1" dirty="0" smtClean="0"/>
              <a:t/>
            </a:r>
            <a:br>
              <a:rPr lang="es-MX" sz="2000" b="1" dirty="0" smtClean="0"/>
            </a:br>
            <a:r>
              <a:rPr lang="es-MX" sz="2000" b="1" dirty="0" smtClean="0"/>
              <a:t>2. GUÍA DE AUDITORÍA A ENTIDADES FEDERATIVAS </a:t>
            </a:r>
            <a:br>
              <a:rPr lang="es-MX" sz="2000" b="1" dirty="0" smtClean="0"/>
            </a:br>
            <a:r>
              <a:rPr lang="es-MX" sz="2000" b="1" dirty="0" smtClean="0"/>
              <a:t/>
            </a:r>
            <a:br>
              <a:rPr lang="es-MX" sz="2000" b="1" dirty="0" smtClean="0"/>
            </a:br>
            <a:r>
              <a:rPr lang="es-MX" sz="2000" b="1" dirty="0" smtClean="0"/>
              <a:t/>
            </a:r>
            <a:br>
              <a:rPr lang="es-MX" sz="2000" b="1" dirty="0" smtClean="0"/>
            </a:br>
            <a:endParaRPr lang="es-MX" sz="2000" b="1" dirty="0" smtClean="0">
              <a:solidFill>
                <a:schemeClr val="tx1"/>
              </a:solidFill>
              <a:cs typeface="Arial" charset="0"/>
            </a:endParaRPr>
          </a:p>
        </p:txBody>
      </p:sp>
      <p:sp>
        <p:nvSpPr>
          <p:cNvPr id="15363" name="2 Subtítulo"/>
          <p:cNvSpPr>
            <a:spLocks noGrp="1"/>
          </p:cNvSpPr>
          <p:nvPr>
            <p:ph type="subTitle" idx="1"/>
          </p:nvPr>
        </p:nvSpPr>
        <p:spPr>
          <a:xfrm>
            <a:off x="285720" y="4941168"/>
            <a:ext cx="8286808" cy="856387"/>
          </a:xfrm>
        </p:spPr>
        <p:txBody>
          <a:bodyPr/>
          <a:lstStyle/>
          <a:p>
            <a:r>
              <a:rPr lang="es-MX" sz="2400" dirty="0" smtClean="0"/>
              <a:t> </a:t>
            </a:r>
            <a:endParaRPr lang="es-MX" sz="2400" dirty="0"/>
          </a:p>
        </p:txBody>
      </p:sp>
    </p:spTree>
    <p:extLst>
      <p:ext uri="{BB962C8B-B14F-4D97-AF65-F5344CB8AC3E}">
        <p14:creationId xmlns:p14="http://schemas.microsoft.com/office/powerpoint/2010/main" val="4231432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214555"/>
            <a:ext cx="4778013" cy="854405"/>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smtClean="0"/>
              <a:t>En caso de deficiencias en el control interno la acción emitida es una recomendación.</a:t>
            </a:r>
          </a:p>
          <a:p>
            <a:pPr marL="342900" lvl="0" indent="-342900" algn="just">
              <a:buAutoNum type="alphaLcParenR"/>
            </a:pPr>
            <a:endParaRPr lang="es-MX" sz="1600" dirty="0"/>
          </a:p>
        </p:txBody>
      </p:sp>
      <p:sp>
        <p:nvSpPr>
          <p:cNvPr id="10" name="9 Rectángulo redondeado"/>
          <p:cNvSpPr/>
          <p:nvPr/>
        </p:nvSpPr>
        <p:spPr>
          <a:xfrm>
            <a:off x="571472" y="571480"/>
            <a:ext cx="7429552" cy="500066"/>
          </a:xfrm>
          <a:prstGeom prst="round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1. CONTROL INTERNO</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20</a:t>
            </a:fld>
            <a:endParaRPr lang="es-MX" dirty="0"/>
          </a:p>
        </p:txBody>
      </p:sp>
      <p:sp>
        <p:nvSpPr>
          <p:cNvPr id="15" name="14 Rectángulo redondeado"/>
          <p:cNvSpPr/>
          <p:nvPr/>
        </p:nvSpPr>
        <p:spPr>
          <a:xfrm>
            <a:off x="500034" y="1500174"/>
            <a:ext cx="3143272" cy="3873042"/>
          </a:xfrm>
          <a:prstGeom prst="round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1.1 Verificar </a:t>
            </a:r>
            <a:r>
              <a:rPr lang="es-MX" sz="1600" dirty="0"/>
              <a:t>mediante la aplicación de cuestionarios, la existencia de controles internos suficientes para prevenir y minimizar el impacto de los riesgos que puedan afectar la eficacia y eficiencia de las operaciones, la obtención de información confiable y oportuna, el cumplimiento de la normativa y la consecución de los objetivos del </a:t>
            </a:r>
            <a:r>
              <a:rPr lang="es-MX" sz="1600" dirty="0" smtClean="0"/>
              <a:t>Programa.</a:t>
            </a:r>
            <a:endParaRPr lang="es-MX" sz="1600" dirty="0"/>
          </a:p>
        </p:txBody>
      </p:sp>
      <p:sp>
        <p:nvSpPr>
          <p:cNvPr id="8" name="7 Rectángulo redondeado"/>
          <p:cNvSpPr/>
          <p:nvPr/>
        </p:nvSpPr>
        <p:spPr>
          <a:xfrm>
            <a:off x="4594414" y="3258100"/>
            <a:ext cx="3406609"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DOCUMENTOS A REVISAR:</a:t>
            </a:r>
            <a:endParaRPr lang="es-MX" b="1" dirty="0"/>
          </a:p>
        </p:txBody>
      </p:sp>
      <p:sp>
        <p:nvSpPr>
          <p:cNvPr id="9" name="8 Rectángulo redondeado"/>
          <p:cNvSpPr/>
          <p:nvPr/>
        </p:nvSpPr>
        <p:spPr>
          <a:xfrm>
            <a:off x="3923928" y="3942747"/>
            <a:ext cx="4778013" cy="1430469"/>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smtClean="0"/>
              <a:t>Respuestas a los cuestionarios</a:t>
            </a:r>
          </a:p>
          <a:p>
            <a:pPr marL="285750" lvl="0" indent="-285750" algn="just">
              <a:buFont typeface="Arial" panose="020B0604020202020204" pitchFamily="34" charset="0"/>
              <a:buChar char="•"/>
            </a:pPr>
            <a:r>
              <a:rPr lang="es-MX" sz="1600" dirty="0" smtClean="0"/>
              <a:t>Documentación soporte de las respuestas.</a:t>
            </a:r>
          </a:p>
          <a:p>
            <a:pPr marL="285750" lvl="0" indent="-285750" algn="just">
              <a:buFont typeface="Arial" panose="020B0604020202020204" pitchFamily="34" charset="0"/>
              <a:buChar char="•"/>
            </a:pPr>
            <a:r>
              <a:rPr lang="es-MX" sz="1600" dirty="0" smtClean="0"/>
              <a:t>Normativa local en materia de control interno.</a:t>
            </a:r>
            <a:endParaRPr lang="es-MX" sz="1600" dirty="0"/>
          </a:p>
        </p:txBody>
      </p:sp>
    </p:spTree>
    <p:extLst>
      <p:ext uri="{BB962C8B-B14F-4D97-AF65-F5344CB8AC3E}">
        <p14:creationId xmlns:p14="http://schemas.microsoft.com/office/powerpoint/2010/main" val="2366372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214554"/>
            <a:ext cx="4778013" cy="279862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solidFill>
                  <a:schemeClr val="bg1"/>
                </a:solidFill>
                <a:ea typeface="Times New Roman" pitchFamily="18" charset="0"/>
                <a:cs typeface="Arial" pitchFamily="34" charset="0"/>
              </a:rPr>
              <a:t>Constatar </a:t>
            </a:r>
            <a:r>
              <a:rPr lang="es-MX" sz="1600" dirty="0">
                <a:solidFill>
                  <a:schemeClr val="bg1"/>
                </a:solidFill>
                <a:ea typeface="Times New Roman" pitchFamily="18" charset="0"/>
                <a:cs typeface="Arial" pitchFamily="34" charset="0"/>
              </a:rPr>
              <a:t>que la Secretaría de Finanzas o su </a:t>
            </a:r>
            <a:r>
              <a:rPr lang="es-MX" sz="1600" dirty="0" smtClean="0">
                <a:solidFill>
                  <a:schemeClr val="bg1"/>
                </a:solidFill>
                <a:ea typeface="Times New Roman" pitchFamily="18" charset="0"/>
                <a:cs typeface="Arial" pitchFamily="34" charset="0"/>
              </a:rPr>
              <a:t>equivalente, así como los Servicios de Salud o el </a:t>
            </a:r>
            <a:r>
              <a:rPr lang="es-MX" sz="1600" dirty="0">
                <a:solidFill>
                  <a:schemeClr val="bg1"/>
                </a:solidFill>
                <a:ea typeface="Times New Roman" pitchFamily="18" charset="0"/>
                <a:cs typeface="Arial" pitchFamily="34" charset="0"/>
              </a:rPr>
              <a:t>Régimen Estatal de Protección Social en Salud (REPSS) </a:t>
            </a:r>
            <a:r>
              <a:rPr lang="es-MX" sz="1600" dirty="0" smtClean="0">
                <a:solidFill>
                  <a:schemeClr val="bg1"/>
                </a:solidFill>
                <a:ea typeface="Times New Roman" pitchFamily="18" charset="0"/>
                <a:cs typeface="Arial" pitchFamily="34" charset="0"/>
              </a:rPr>
              <a:t>abrieron </a:t>
            </a:r>
            <a:r>
              <a:rPr lang="es-MX" sz="1600" dirty="0">
                <a:solidFill>
                  <a:schemeClr val="bg1"/>
                </a:solidFill>
                <a:ea typeface="Times New Roman" pitchFamily="18" charset="0"/>
                <a:cs typeface="Arial" pitchFamily="34" charset="0"/>
              </a:rPr>
              <a:t>una cuenta bancaria para recibir y administrar los recursos recibidos del SPSS del ejercicio correspondiente, así como los rendimientos financieros </a:t>
            </a:r>
            <a:r>
              <a:rPr lang="es-MX" sz="1600" dirty="0" smtClean="0">
                <a:solidFill>
                  <a:schemeClr val="bg1"/>
                </a:solidFill>
                <a:ea typeface="Times New Roman" pitchFamily="18" charset="0"/>
                <a:cs typeface="Arial" pitchFamily="34" charset="0"/>
              </a:rPr>
              <a:t>generados.</a:t>
            </a: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21</a:t>
            </a:fld>
            <a:endParaRPr lang="es-MX" dirty="0"/>
          </a:p>
        </p:txBody>
      </p:sp>
      <p:sp>
        <p:nvSpPr>
          <p:cNvPr id="15" name="14 Rectángulo redondeado"/>
          <p:cNvSpPr/>
          <p:nvPr/>
        </p:nvSpPr>
        <p:spPr>
          <a:xfrm>
            <a:off x="500034" y="1458150"/>
            <a:ext cx="3143272" cy="4563137"/>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solidFill>
                  <a:schemeClr val="bg1"/>
                </a:solidFill>
              </a:rPr>
              <a:t>así como</a:t>
            </a:r>
            <a:r>
              <a:rPr lang="es-MX" sz="1600" dirty="0" smtClean="0">
                <a:solidFill>
                  <a:srgbClr val="FFC000"/>
                </a:solidFill>
              </a:rPr>
              <a:t> </a:t>
            </a:r>
            <a:r>
              <a:rPr lang="es-MX" sz="1600" dirty="0" smtClean="0"/>
              <a:t>el organismo ejecutor, abrieron </a:t>
            </a:r>
            <a:r>
              <a:rPr lang="es-MX" sz="1600" dirty="0"/>
              <a:t>una cuenta bancaria </a:t>
            </a:r>
            <a:r>
              <a:rPr lang="es-MX" sz="1600" dirty="0">
                <a:solidFill>
                  <a:schemeClr val="bg1"/>
                </a:solidFill>
              </a:rPr>
              <a:t>productiva </a:t>
            </a:r>
            <a:r>
              <a:rPr lang="es-MX" sz="1600" dirty="0" smtClean="0">
                <a:solidFill>
                  <a:schemeClr val="bg1"/>
                </a:solidFill>
              </a:rPr>
              <a:t>y </a:t>
            </a:r>
            <a:r>
              <a:rPr lang="es-MX" sz="1600" dirty="0" smtClean="0"/>
              <a:t>específica</a:t>
            </a:r>
            <a:r>
              <a:rPr lang="es-MX" sz="1600" dirty="0"/>
              <a:t>, en la que se </a:t>
            </a:r>
            <a:r>
              <a:rPr lang="es-MX" sz="1600" dirty="0" smtClean="0"/>
              <a:t>recibieron </a:t>
            </a:r>
            <a:r>
              <a:rPr lang="es-MX" sz="1600" dirty="0"/>
              <a:t>y </a:t>
            </a:r>
            <a:r>
              <a:rPr lang="es-MX" sz="1600" dirty="0" smtClean="0"/>
              <a:t>administraron </a:t>
            </a:r>
            <a:r>
              <a:rPr lang="es-MX" sz="1600" dirty="0"/>
              <a:t>exclusivamente los </a:t>
            </a:r>
            <a:r>
              <a:rPr lang="es-MX" sz="1600" dirty="0" smtClean="0"/>
              <a:t>recursos del Programa del ejercicio fiscal respectivo; asimismo, que el Régimen Estatal de Protección Social en Salud (REPSS) constituyó un depósito ante la Tesorería de la Federación (TESOFE) para el ejercicio fiscal y que celebró el convenio respectivo.</a:t>
            </a:r>
            <a:endParaRPr lang="es-MX" sz="1600" dirty="0"/>
          </a:p>
        </p:txBody>
      </p:sp>
    </p:spTree>
    <p:extLst>
      <p:ext uri="{BB962C8B-B14F-4D97-AF65-F5344CB8AC3E}">
        <p14:creationId xmlns:p14="http://schemas.microsoft.com/office/powerpoint/2010/main" val="12143881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060848"/>
            <a:ext cx="4778013" cy="388843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2"/>
            </a:pPr>
            <a:r>
              <a:rPr lang="es-MX" sz="1600" dirty="0" smtClean="0">
                <a:solidFill>
                  <a:schemeClr val="bg1"/>
                </a:solidFill>
                <a:ea typeface="Times New Roman" pitchFamily="18" charset="0"/>
                <a:cs typeface="Arial" pitchFamily="34" charset="0"/>
              </a:rPr>
              <a:t>Analizar los estados de cuenta bancarios y la </a:t>
            </a:r>
            <a:r>
              <a:rPr lang="es-MX" sz="1600" dirty="0">
                <a:solidFill>
                  <a:schemeClr val="bg1"/>
                </a:solidFill>
                <a:ea typeface="Times New Roman" pitchFamily="18" charset="0"/>
                <a:cs typeface="Arial" pitchFamily="34" charset="0"/>
              </a:rPr>
              <a:t>información contenida en el auxiliar contable de bancos tanto de la Secretaría de Finanzas </a:t>
            </a:r>
            <a:r>
              <a:rPr lang="es-MX" sz="1600" dirty="0" smtClean="0">
                <a:solidFill>
                  <a:schemeClr val="bg1"/>
                </a:solidFill>
                <a:ea typeface="Times New Roman" pitchFamily="18" charset="0"/>
                <a:cs typeface="Arial" pitchFamily="34" charset="0"/>
              </a:rPr>
              <a:t>(SF) como </a:t>
            </a:r>
            <a:r>
              <a:rPr lang="es-MX" sz="1600" dirty="0">
                <a:solidFill>
                  <a:schemeClr val="bg1"/>
                </a:solidFill>
                <a:ea typeface="Times New Roman" pitchFamily="18" charset="0"/>
                <a:cs typeface="Arial" pitchFamily="34" charset="0"/>
              </a:rPr>
              <a:t>la del Régimen Estatal de Protección Social en Salud (REPSS) </a:t>
            </a:r>
            <a:r>
              <a:rPr lang="es-MX" sz="1600" dirty="0" smtClean="0">
                <a:solidFill>
                  <a:schemeClr val="bg1"/>
                </a:solidFill>
                <a:ea typeface="Times New Roman" pitchFamily="18" charset="0"/>
                <a:cs typeface="Arial" pitchFamily="34" charset="0"/>
              </a:rPr>
              <a:t>a </a:t>
            </a:r>
            <a:r>
              <a:rPr lang="es-MX" sz="1600" dirty="0">
                <a:solidFill>
                  <a:schemeClr val="bg1"/>
                </a:solidFill>
                <a:ea typeface="Times New Roman" pitchFamily="18" charset="0"/>
                <a:cs typeface="Arial" pitchFamily="34" charset="0"/>
              </a:rPr>
              <a:t>efecto de cerciorarse que en la cuenta bancaria específica no se incorporaron remanentes de otros ejercicios, ni recursos de programas diferentes, ni aportaciones realizadas, en su caso, por beneficiarios de las acciones, y que en ella no se transfirieron recursos de otros </a:t>
            </a:r>
            <a:r>
              <a:rPr lang="es-MX" sz="1600" dirty="0" smtClean="0">
                <a:solidFill>
                  <a:schemeClr val="bg1"/>
                </a:solidFill>
                <a:ea typeface="Times New Roman" pitchFamily="18" charset="0"/>
                <a:cs typeface="Arial" pitchFamily="34" charset="0"/>
              </a:rPr>
              <a:t>fondos.</a:t>
            </a:r>
            <a:endParaRPr lang="es-MX" sz="1600"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22</a:t>
            </a:fld>
            <a:endParaRPr lang="es-MX" dirty="0"/>
          </a:p>
        </p:txBody>
      </p:sp>
      <p:sp>
        <p:nvSpPr>
          <p:cNvPr id="15" name="14 Rectángulo redondeado"/>
          <p:cNvSpPr/>
          <p:nvPr/>
        </p:nvSpPr>
        <p:spPr>
          <a:xfrm>
            <a:off x="500034" y="1500174"/>
            <a:ext cx="3143272" cy="37147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a:t>
            </a:r>
            <a:r>
              <a:rPr lang="es-MX" sz="1600" dirty="0"/>
              <a:t>ejecutor </a:t>
            </a:r>
            <a:r>
              <a:rPr lang="es-MX" sz="1600" dirty="0" smtClean="0"/>
              <a:t>abrieron </a:t>
            </a:r>
            <a:r>
              <a:rPr lang="es-MX" sz="1600" dirty="0"/>
              <a:t>una cuenta bancaria productiva específica, en la que se recibió y administró exclusivamente los recursos del programa </a:t>
            </a:r>
            <a:r>
              <a:rPr lang="es-MX" sz="1600" dirty="0" smtClean="0"/>
              <a:t>y </a:t>
            </a:r>
            <a:r>
              <a:rPr lang="es-MX" sz="1600" dirty="0"/>
              <a:t>sus rendimientos, </a:t>
            </a:r>
            <a:r>
              <a:rPr lang="es-MX" sz="1600" dirty="0" smtClean="0"/>
              <a:t>no </a:t>
            </a:r>
            <a:r>
              <a:rPr lang="es-MX" sz="1600" dirty="0"/>
              <a:t>se </a:t>
            </a:r>
            <a:r>
              <a:rPr lang="es-MX" sz="1600" dirty="0" smtClean="0"/>
              <a:t>incorporaron otros recursos.</a:t>
            </a:r>
            <a:endParaRPr lang="es-MX" sz="1600" dirty="0"/>
          </a:p>
        </p:txBody>
      </p:sp>
      <p:sp>
        <p:nvSpPr>
          <p:cNvPr id="8" name="14 Rectángulo redondeado"/>
          <p:cNvSpPr/>
          <p:nvPr/>
        </p:nvSpPr>
        <p:spPr>
          <a:xfrm>
            <a:off x="500034" y="1458151"/>
            <a:ext cx="3143272" cy="4305090"/>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ejecutor, abrieron </a:t>
            </a:r>
            <a:r>
              <a:rPr lang="es-MX" sz="1600" dirty="0"/>
              <a:t>una cuenta bancaria productiva específica, en la que se </a:t>
            </a:r>
            <a:r>
              <a:rPr lang="es-MX" sz="1600" dirty="0" smtClean="0"/>
              <a:t>recibieron </a:t>
            </a:r>
            <a:r>
              <a:rPr lang="es-MX" sz="1600" dirty="0"/>
              <a:t>y </a:t>
            </a:r>
            <a:r>
              <a:rPr lang="es-MX" sz="1600" dirty="0" smtClean="0"/>
              <a:t>administraron </a:t>
            </a:r>
            <a:r>
              <a:rPr lang="es-MX" sz="1600" dirty="0"/>
              <a:t>exclusivamente los </a:t>
            </a:r>
            <a:r>
              <a:rPr lang="es-MX" sz="1600" dirty="0" smtClean="0"/>
              <a:t>recursos del Programa del ejercicio fiscal respectivo; asimismo, que el Régimen Estatal de Protección Social en Salud (REPSS) constituyó un depósito ante la Tesorería de la Federación (TESOFE) para el ejercicio fiscal y que celebró el convenio respectivo.</a:t>
            </a:r>
            <a:endParaRPr lang="es-MX" sz="1600" dirty="0"/>
          </a:p>
        </p:txBody>
      </p:sp>
    </p:spTree>
    <p:extLst>
      <p:ext uri="{BB962C8B-B14F-4D97-AF65-F5344CB8AC3E}">
        <p14:creationId xmlns:p14="http://schemas.microsoft.com/office/powerpoint/2010/main" val="38674252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060848"/>
            <a:ext cx="4778013" cy="388843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Analizar </a:t>
            </a:r>
            <a:r>
              <a:rPr lang="es-MX" sz="1600" dirty="0">
                <a:solidFill>
                  <a:schemeClr val="bg1"/>
                </a:solidFill>
                <a:ea typeface="Times New Roman" pitchFamily="18" charset="0"/>
                <a:cs typeface="Arial" pitchFamily="34" charset="0"/>
              </a:rPr>
              <a:t>la información contenida en </a:t>
            </a:r>
            <a:r>
              <a:rPr lang="es-MX" sz="1600" dirty="0" smtClean="0">
                <a:solidFill>
                  <a:schemeClr val="bg1"/>
                </a:solidFill>
                <a:ea typeface="Times New Roman" pitchFamily="18" charset="0"/>
                <a:cs typeface="Arial" pitchFamily="34" charset="0"/>
              </a:rPr>
              <a:t>el catálogo de cuentas y balanza </a:t>
            </a:r>
            <a:r>
              <a:rPr lang="es-MX" sz="1600" dirty="0">
                <a:solidFill>
                  <a:schemeClr val="bg1"/>
                </a:solidFill>
                <a:ea typeface="Times New Roman" pitchFamily="18" charset="0"/>
                <a:cs typeface="Arial" pitchFamily="34" charset="0"/>
              </a:rPr>
              <a:t>de comprobación a efecto de determinar la existencia de cuentas bancarias no reportadas por la entidad fiscalizada</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startAt="3"/>
            </a:pPr>
            <a:endParaRPr lang="es-MX" sz="1600" dirty="0">
              <a:solidFill>
                <a:schemeClr val="bg1"/>
              </a:solidFill>
              <a:ea typeface="Times New Roman" pitchFamily="18" charset="0"/>
              <a:cs typeface="Arial" pitchFamily="34" charset="0"/>
            </a:endParaRPr>
          </a:p>
          <a:p>
            <a:pPr algn="just"/>
            <a:endParaRPr lang="es-MX" sz="1600" dirty="0">
              <a:solidFill>
                <a:schemeClr val="bg1"/>
              </a:solidFill>
              <a:cs typeface="Arial" pitchFamily="34" charset="0"/>
            </a:endParaRPr>
          </a:p>
          <a:p>
            <a:pPr algn="just"/>
            <a:r>
              <a:rPr lang="es-MX" sz="1600" b="1" dirty="0" smtClean="0">
                <a:solidFill>
                  <a:schemeClr val="bg1"/>
                </a:solidFill>
              </a:rPr>
              <a:t>En </a:t>
            </a:r>
            <a:r>
              <a:rPr lang="es-MX" sz="1600" b="1" dirty="0">
                <a:solidFill>
                  <a:schemeClr val="bg1"/>
                </a:solidFill>
              </a:rPr>
              <a:t>caso de resultado con observación por la falta administrativa, la acción sería una Promoción de Responsabilidad Administrativa Sancionatoria.</a:t>
            </a:r>
          </a:p>
          <a:p>
            <a:pPr marL="342900" lvl="0" indent="-342900" algn="just">
              <a:buFont typeface="+mj-lt"/>
              <a:buAutoNum type="alphaLcParenR" startAt="3"/>
            </a:pPr>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23</a:t>
            </a:fld>
            <a:endParaRPr lang="es-MX" dirty="0"/>
          </a:p>
        </p:txBody>
      </p:sp>
      <p:sp>
        <p:nvSpPr>
          <p:cNvPr id="15" name="14 Rectángulo redondeado"/>
          <p:cNvSpPr/>
          <p:nvPr/>
        </p:nvSpPr>
        <p:spPr>
          <a:xfrm>
            <a:off x="500034" y="1500174"/>
            <a:ext cx="3143272" cy="37147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a:t>
            </a:r>
            <a:r>
              <a:rPr lang="es-MX" sz="1600" dirty="0"/>
              <a:t>ejecutor </a:t>
            </a:r>
            <a:r>
              <a:rPr lang="es-MX" sz="1600" dirty="0" smtClean="0"/>
              <a:t>abrieron </a:t>
            </a:r>
            <a:r>
              <a:rPr lang="es-MX" sz="1600" dirty="0"/>
              <a:t>una cuenta bancaria productiva específica, en la que se recibió y administró exclusivamente los recursos del programa </a:t>
            </a:r>
            <a:r>
              <a:rPr lang="es-MX" sz="1600" dirty="0" smtClean="0"/>
              <a:t>y </a:t>
            </a:r>
            <a:r>
              <a:rPr lang="es-MX" sz="1600" dirty="0"/>
              <a:t>sus rendimientos, </a:t>
            </a:r>
            <a:r>
              <a:rPr lang="es-MX" sz="1600" dirty="0" smtClean="0"/>
              <a:t>no </a:t>
            </a:r>
            <a:r>
              <a:rPr lang="es-MX" sz="1600" dirty="0"/>
              <a:t>se </a:t>
            </a:r>
            <a:r>
              <a:rPr lang="es-MX" sz="1600" dirty="0" smtClean="0"/>
              <a:t>incorporaron otros recursos</a:t>
            </a:r>
            <a:r>
              <a:rPr lang="es-MX" sz="1600" dirty="0" smtClean="0">
                <a:solidFill>
                  <a:schemeClr val="bg1"/>
                </a:solidFill>
              </a:rPr>
              <a:t>.</a:t>
            </a:r>
            <a:endParaRPr lang="es-MX" sz="1600" dirty="0">
              <a:solidFill>
                <a:schemeClr val="bg1"/>
              </a:solidFill>
            </a:endParaRPr>
          </a:p>
        </p:txBody>
      </p:sp>
      <p:sp>
        <p:nvSpPr>
          <p:cNvPr id="8" name="14 Rectángulo redondeado"/>
          <p:cNvSpPr/>
          <p:nvPr/>
        </p:nvSpPr>
        <p:spPr>
          <a:xfrm>
            <a:off x="500034" y="1458151"/>
            <a:ext cx="3143272" cy="4305090"/>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ejecutor, abrieron </a:t>
            </a:r>
            <a:r>
              <a:rPr lang="es-MX" sz="1600" dirty="0"/>
              <a:t>una cuenta bancaria productiva específica, en la que se </a:t>
            </a:r>
            <a:r>
              <a:rPr lang="es-MX" sz="1600" dirty="0" smtClean="0"/>
              <a:t>recibieron </a:t>
            </a:r>
            <a:r>
              <a:rPr lang="es-MX" sz="1600" dirty="0"/>
              <a:t>y </a:t>
            </a:r>
            <a:r>
              <a:rPr lang="es-MX" sz="1600" dirty="0" smtClean="0"/>
              <a:t>administraron </a:t>
            </a:r>
            <a:r>
              <a:rPr lang="es-MX" sz="1600" dirty="0"/>
              <a:t>exclusivamente los </a:t>
            </a:r>
            <a:r>
              <a:rPr lang="es-MX" sz="1600" dirty="0" smtClean="0"/>
              <a:t>recursos del Programa del ejercicio fiscal respectivo; asimismo, que el Régimen Estatal de Protección Social en Salud (REPSS) constituyó un depósito ante la Tesorería de la Federación (TESOFE) para el ejercicio fiscal y que celebró el convenio respectivo.</a:t>
            </a:r>
            <a:endParaRPr lang="es-MX" sz="1600" dirty="0"/>
          </a:p>
        </p:txBody>
      </p:sp>
    </p:spTree>
    <p:extLst>
      <p:ext uri="{BB962C8B-B14F-4D97-AF65-F5344CB8AC3E}">
        <p14:creationId xmlns:p14="http://schemas.microsoft.com/office/powerpoint/2010/main" val="794061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060848"/>
            <a:ext cx="4778013" cy="388843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dirty="0" smtClean="0">
                <a:solidFill>
                  <a:schemeClr val="bg1"/>
                </a:solidFill>
                <a:ea typeface="Times New Roman" pitchFamily="18" charset="0"/>
                <a:cs typeface="Arial" pitchFamily="34" charset="0"/>
              </a:rPr>
              <a:t>d) Solicitar al REPSS el convenio celebrado con la TESOFE para la creación y uso del deposito del 30% para 2016.</a:t>
            </a:r>
          </a:p>
          <a:p>
            <a:pPr lvl="0" algn="just"/>
            <a:endParaRPr lang="es-MX" sz="1600" dirty="0">
              <a:solidFill>
                <a:schemeClr val="bg1"/>
              </a:solidFill>
              <a:ea typeface="Times New Roman" pitchFamily="18" charset="0"/>
              <a:cs typeface="Arial" pitchFamily="34" charset="0"/>
            </a:endParaRPr>
          </a:p>
          <a:p>
            <a:pPr algn="just"/>
            <a:endParaRPr lang="es-MX" sz="1600" dirty="0">
              <a:solidFill>
                <a:schemeClr val="bg1"/>
              </a:solidFill>
              <a:cs typeface="Arial" pitchFamily="34" charset="0"/>
            </a:endParaRPr>
          </a:p>
          <a:p>
            <a:pPr algn="just"/>
            <a:r>
              <a:rPr lang="es-MX" sz="1600" b="1" dirty="0" smtClean="0">
                <a:solidFill>
                  <a:schemeClr val="bg1"/>
                </a:solidFill>
              </a:rPr>
              <a:t>En </a:t>
            </a:r>
            <a:r>
              <a:rPr lang="es-MX" sz="1600" b="1" dirty="0">
                <a:solidFill>
                  <a:schemeClr val="bg1"/>
                </a:solidFill>
              </a:rPr>
              <a:t>caso de resultado con observación por la falta administrativa, la acción sería una Promoción de Responsabilidad Administrativa Sancionatoria.</a:t>
            </a:r>
          </a:p>
          <a:p>
            <a:pPr marL="342900" lvl="0" indent="-342900" algn="just">
              <a:buFont typeface="+mj-lt"/>
              <a:buAutoNum type="alphaLcParenR" startAt="3"/>
            </a:pPr>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24</a:t>
            </a:fld>
            <a:endParaRPr lang="es-MX" dirty="0"/>
          </a:p>
        </p:txBody>
      </p:sp>
      <p:sp>
        <p:nvSpPr>
          <p:cNvPr id="15" name="14 Rectángulo redondeado"/>
          <p:cNvSpPr/>
          <p:nvPr/>
        </p:nvSpPr>
        <p:spPr>
          <a:xfrm>
            <a:off x="500034" y="1500174"/>
            <a:ext cx="3143272" cy="37147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a:t>
            </a:r>
            <a:r>
              <a:rPr lang="es-MX" sz="1600" dirty="0"/>
              <a:t>ejecutor </a:t>
            </a:r>
            <a:r>
              <a:rPr lang="es-MX" sz="1600" dirty="0" smtClean="0"/>
              <a:t>abrieron </a:t>
            </a:r>
            <a:r>
              <a:rPr lang="es-MX" sz="1600" dirty="0"/>
              <a:t>una cuenta bancaria productiva específica, en la que se recibió y administró exclusivamente los recursos del programa </a:t>
            </a:r>
            <a:r>
              <a:rPr lang="es-MX" sz="1600" dirty="0" smtClean="0"/>
              <a:t>y </a:t>
            </a:r>
            <a:r>
              <a:rPr lang="es-MX" sz="1600" dirty="0"/>
              <a:t>sus rendimientos, </a:t>
            </a:r>
            <a:r>
              <a:rPr lang="es-MX" sz="1600" dirty="0" smtClean="0"/>
              <a:t>no </a:t>
            </a:r>
            <a:r>
              <a:rPr lang="es-MX" sz="1600" dirty="0"/>
              <a:t>se </a:t>
            </a:r>
            <a:r>
              <a:rPr lang="es-MX" sz="1600" dirty="0" smtClean="0"/>
              <a:t>incorporaron otros recursos</a:t>
            </a:r>
            <a:r>
              <a:rPr lang="es-MX" sz="1600" dirty="0" smtClean="0">
                <a:solidFill>
                  <a:schemeClr val="bg1"/>
                </a:solidFill>
              </a:rPr>
              <a:t>.</a:t>
            </a:r>
            <a:endParaRPr lang="es-MX" sz="1600" dirty="0">
              <a:solidFill>
                <a:schemeClr val="bg1"/>
              </a:solidFill>
            </a:endParaRPr>
          </a:p>
        </p:txBody>
      </p:sp>
      <p:sp>
        <p:nvSpPr>
          <p:cNvPr id="8" name="14 Rectángulo redondeado"/>
          <p:cNvSpPr/>
          <p:nvPr/>
        </p:nvSpPr>
        <p:spPr>
          <a:xfrm>
            <a:off x="500034" y="1458151"/>
            <a:ext cx="3143272" cy="4305090"/>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2.1 Verificar </a:t>
            </a:r>
            <a:r>
              <a:rPr lang="es-MX" sz="1600" dirty="0"/>
              <a:t>que la Entidad Federativa </a:t>
            </a:r>
            <a:r>
              <a:rPr lang="es-MX" sz="1600" dirty="0" smtClean="0"/>
              <a:t>y el organismo ejecutor, abrieron </a:t>
            </a:r>
            <a:r>
              <a:rPr lang="es-MX" sz="1600" dirty="0"/>
              <a:t>una cuenta bancaria productiva específica, en la que se </a:t>
            </a:r>
            <a:r>
              <a:rPr lang="es-MX" sz="1600" dirty="0" smtClean="0"/>
              <a:t>recibieron </a:t>
            </a:r>
            <a:r>
              <a:rPr lang="es-MX" sz="1600" dirty="0"/>
              <a:t>y </a:t>
            </a:r>
            <a:r>
              <a:rPr lang="es-MX" sz="1600" dirty="0" smtClean="0"/>
              <a:t>administraron </a:t>
            </a:r>
            <a:r>
              <a:rPr lang="es-MX" sz="1600" dirty="0"/>
              <a:t>exclusivamente los </a:t>
            </a:r>
            <a:r>
              <a:rPr lang="es-MX" sz="1600" dirty="0" smtClean="0"/>
              <a:t>recursos del Programa del ejercicio fiscal respectivo; asimismo, que el Régimen Estatal de Protección Social en Salud (REPSS) constituyó un depósito ante la Tesorería de la Federación (TESOFE) para el ejercicio fiscal y que celebró el convenio respectivo.</a:t>
            </a:r>
            <a:endParaRPr lang="es-MX" sz="1600" dirty="0"/>
          </a:p>
        </p:txBody>
      </p:sp>
    </p:spTree>
    <p:extLst>
      <p:ext uri="{BB962C8B-B14F-4D97-AF65-F5344CB8AC3E}">
        <p14:creationId xmlns:p14="http://schemas.microsoft.com/office/powerpoint/2010/main" val="2873789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44824"/>
            <a:ext cx="4778013" cy="439248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solidFill>
                  <a:schemeClr val="bg1"/>
                </a:solidFill>
                <a:ea typeface="Times New Roman" pitchFamily="18" charset="0"/>
                <a:cs typeface="Arial" pitchFamily="34" charset="0"/>
              </a:rPr>
              <a:t>Verificar en los estados de cuenta bancarios que la SF o su equivalente, recibió los recursos del programa (líquidos) en su totalidad de acuerdo a los oficios de transferencia de recursos emitidos por la Comisión Nacional de Protección Social en Salud (CNPSS).</a:t>
            </a:r>
          </a:p>
          <a:p>
            <a:pPr marL="342900" lvl="0" indent="-342900" algn="just">
              <a:buAutoNum type="alphaLcParenR"/>
            </a:pPr>
            <a:endParaRPr lang="es-MX" sz="1600" dirty="0" smtClean="0">
              <a:solidFill>
                <a:schemeClr val="bg1"/>
              </a:solidFill>
              <a:ea typeface="Times New Roman" pitchFamily="18" charset="0"/>
              <a:cs typeface="Arial" pitchFamily="34" charset="0"/>
            </a:endParaRPr>
          </a:p>
          <a:p>
            <a:pPr marL="342900" lvl="0" indent="-342900" algn="just">
              <a:buAutoNum type="alphaLcParenR"/>
            </a:pPr>
            <a:r>
              <a:rPr lang="es-MX" sz="1600" dirty="0">
                <a:solidFill>
                  <a:schemeClr val="bg1"/>
                </a:solidFill>
                <a:ea typeface="Times New Roman" pitchFamily="18" charset="0"/>
                <a:cs typeface="Arial" pitchFamily="34" charset="0"/>
              </a:rPr>
              <a:t>Revisar los estados de cuenta bancarios del </a:t>
            </a:r>
            <a:r>
              <a:rPr lang="es-MX" sz="1600" dirty="0" smtClean="0">
                <a:solidFill>
                  <a:schemeClr val="bg1"/>
                </a:solidFill>
                <a:ea typeface="Times New Roman" pitchFamily="18" charset="0"/>
                <a:cs typeface="Arial" pitchFamily="34" charset="0"/>
              </a:rPr>
              <a:t>REPSS </a:t>
            </a:r>
            <a:r>
              <a:rPr lang="es-MX" sz="1600" dirty="0">
                <a:solidFill>
                  <a:schemeClr val="bg1"/>
                </a:solidFill>
                <a:ea typeface="Times New Roman" pitchFamily="18" charset="0"/>
                <a:cs typeface="Arial" pitchFamily="34" charset="0"/>
              </a:rPr>
              <a:t>u organismo </a:t>
            </a:r>
            <a:r>
              <a:rPr lang="es-MX" sz="1600" dirty="0" smtClean="0">
                <a:solidFill>
                  <a:schemeClr val="bg1"/>
                </a:solidFill>
                <a:ea typeface="Times New Roman" pitchFamily="18" charset="0"/>
                <a:cs typeface="Arial" pitchFamily="34" charset="0"/>
              </a:rPr>
              <a:t>ejecutor para </a:t>
            </a:r>
            <a:r>
              <a:rPr lang="es-MX" sz="1600" dirty="0">
                <a:solidFill>
                  <a:schemeClr val="bg1"/>
                </a:solidFill>
                <a:ea typeface="Times New Roman" pitchFamily="18" charset="0"/>
                <a:cs typeface="Arial" pitchFamily="34" charset="0"/>
              </a:rPr>
              <a:t>determinar si la SF o su equivalente </a:t>
            </a:r>
            <a:r>
              <a:rPr lang="es-MX" sz="1600" dirty="0" smtClean="0">
                <a:solidFill>
                  <a:schemeClr val="bg1"/>
                </a:solidFill>
                <a:ea typeface="Times New Roman" pitchFamily="18" charset="0"/>
                <a:cs typeface="Arial" pitchFamily="34" charset="0"/>
              </a:rPr>
              <a:t>le transfirió, dentro de los 5 días hábiles posteriores a su recepción,  la </a:t>
            </a:r>
            <a:r>
              <a:rPr lang="es-MX" sz="1600" dirty="0">
                <a:solidFill>
                  <a:schemeClr val="bg1"/>
                </a:solidFill>
                <a:ea typeface="Times New Roman" pitchFamily="18" charset="0"/>
                <a:cs typeface="Arial" pitchFamily="34" charset="0"/>
              </a:rPr>
              <a:t>totalidad de los recursos ministrados </a:t>
            </a:r>
            <a:r>
              <a:rPr lang="es-MX" sz="1600" dirty="0" smtClean="0">
                <a:solidFill>
                  <a:schemeClr val="bg1"/>
                </a:solidFill>
                <a:ea typeface="Times New Roman" pitchFamily="18" charset="0"/>
                <a:cs typeface="Arial" pitchFamily="34" charset="0"/>
              </a:rPr>
              <a:t>y, </a:t>
            </a:r>
            <a:r>
              <a:rPr lang="es-MX" sz="1600" dirty="0">
                <a:solidFill>
                  <a:schemeClr val="bg1"/>
                </a:solidFill>
                <a:ea typeface="Times New Roman" pitchFamily="18" charset="0"/>
                <a:cs typeface="Arial" pitchFamily="34" charset="0"/>
              </a:rPr>
              <a:t>en su </a:t>
            </a:r>
            <a:r>
              <a:rPr lang="es-MX" sz="1600" dirty="0" smtClean="0">
                <a:solidFill>
                  <a:schemeClr val="bg1"/>
                </a:solidFill>
                <a:ea typeface="Times New Roman" pitchFamily="18" charset="0"/>
                <a:cs typeface="Arial" pitchFamily="34" charset="0"/>
              </a:rPr>
              <a:t>caso, </a:t>
            </a:r>
            <a:r>
              <a:rPr lang="es-MX" sz="1600" dirty="0">
                <a:solidFill>
                  <a:schemeClr val="bg1"/>
                </a:solidFill>
                <a:ea typeface="Times New Roman" pitchFamily="18" charset="0"/>
                <a:cs typeface="Arial" pitchFamily="34" charset="0"/>
              </a:rPr>
              <a:t>los rendimientos financieros generados a la fecha de la </a:t>
            </a:r>
            <a:r>
              <a:rPr lang="es-MX" sz="1600" dirty="0" smtClean="0">
                <a:solidFill>
                  <a:schemeClr val="bg1"/>
                </a:solidFill>
                <a:ea typeface="Times New Roman" pitchFamily="18" charset="0"/>
                <a:cs typeface="Arial" pitchFamily="34" charset="0"/>
              </a:rPr>
              <a:t>transferencia, </a:t>
            </a:r>
            <a:r>
              <a:rPr lang="es-MX" sz="1600" dirty="0">
                <a:solidFill>
                  <a:schemeClr val="bg1"/>
                </a:solidFill>
                <a:ea typeface="Times New Roman" pitchFamily="18" charset="0"/>
                <a:cs typeface="Arial" pitchFamily="34" charset="0"/>
              </a:rPr>
              <a:t>en su </a:t>
            </a:r>
            <a:r>
              <a:rPr lang="es-MX" sz="1600" dirty="0" smtClean="0">
                <a:solidFill>
                  <a:schemeClr val="bg1"/>
                </a:solidFill>
                <a:ea typeface="Times New Roman" pitchFamily="18" charset="0"/>
                <a:cs typeface="Arial" pitchFamily="34" charset="0"/>
              </a:rPr>
              <a:t>caso.</a:t>
            </a:r>
          </a:p>
          <a:p>
            <a:pPr marL="342900" lvl="0" indent="-342900" algn="just">
              <a:buAutoNum type="alphaLcParenR"/>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321579"/>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25</a:t>
            </a:fld>
            <a:endParaRPr lang="es-MX" dirty="0"/>
          </a:p>
        </p:txBody>
      </p:sp>
      <p:sp>
        <p:nvSpPr>
          <p:cNvPr id="15" name="14 Rectángulo redondeado"/>
          <p:cNvSpPr/>
          <p:nvPr/>
        </p:nvSpPr>
        <p:spPr>
          <a:xfrm>
            <a:off x="500034" y="1124744"/>
            <a:ext cx="3143272" cy="51845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2.2 Verificar </a:t>
            </a:r>
            <a:r>
              <a:rPr lang="es-MX" sz="1600" dirty="0"/>
              <a:t>que la Federación transfirió los recursos del </a:t>
            </a:r>
            <a:r>
              <a:rPr lang="es-MX" sz="1600" dirty="0" smtClean="0"/>
              <a:t>programa</a:t>
            </a:r>
            <a:r>
              <a:rPr lang="es-MX" sz="1600" dirty="0" smtClean="0">
                <a:solidFill>
                  <a:srgbClr val="FFC000"/>
                </a:solidFill>
              </a:rPr>
              <a:t>, </a:t>
            </a:r>
            <a:r>
              <a:rPr lang="es-MX" sz="1600" dirty="0" smtClean="0"/>
              <a:t>a la Secretaría de Finanzas del </a:t>
            </a:r>
            <a:r>
              <a:rPr lang="es-MX" sz="1600" dirty="0"/>
              <a:t>estado o su equivalente </a:t>
            </a:r>
            <a:r>
              <a:rPr lang="es-MX" sz="1600" dirty="0" smtClean="0"/>
              <a:t>y</a:t>
            </a:r>
            <a:r>
              <a:rPr lang="es-MX" sz="1600" dirty="0"/>
              <a:t> que</a:t>
            </a:r>
            <a:r>
              <a:rPr lang="es-MX" sz="1600" dirty="0" smtClean="0"/>
              <a:t> éste instrumentó </a:t>
            </a:r>
            <a:r>
              <a:rPr lang="es-MX" sz="1600" dirty="0"/>
              <a:t>las medidas necesarias para agilizar la entrega de los </a:t>
            </a:r>
            <a:r>
              <a:rPr lang="es-MX" sz="1600" dirty="0" smtClean="0"/>
              <a:t>recursos y sus rendimientos financieros generados </a:t>
            </a:r>
            <a:r>
              <a:rPr lang="es-MX" sz="1600" dirty="0"/>
              <a:t>a las instancias </a:t>
            </a:r>
            <a:r>
              <a:rPr lang="es-MX" sz="1600" dirty="0" smtClean="0"/>
              <a:t>ejecutoras de su administración; conforme a su propia legislación y a las disposiciones aplicables; así como, que el depósito a la vista ante la TESOFE no fue inferior al 30.0% del total de los recursos para el ejercicio fiscal </a:t>
            </a:r>
            <a:r>
              <a:rPr lang="es-MX" sz="1600" dirty="0" smtClean="0">
                <a:solidFill>
                  <a:schemeClr val="bg1"/>
                </a:solidFill>
              </a:rPr>
              <a:t>que corresponda.</a:t>
            </a:r>
            <a:endParaRPr lang="es-MX" sz="1600" dirty="0">
              <a:solidFill>
                <a:schemeClr val="bg1"/>
              </a:solidFill>
            </a:endParaRPr>
          </a:p>
        </p:txBody>
      </p:sp>
    </p:spTree>
    <p:extLst>
      <p:ext uri="{BB962C8B-B14F-4D97-AF65-F5344CB8AC3E}">
        <p14:creationId xmlns:p14="http://schemas.microsoft.com/office/powerpoint/2010/main" val="3734580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060848"/>
            <a:ext cx="4778013" cy="388843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Revisar </a:t>
            </a:r>
            <a:r>
              <a:rPr lang="es-MX" sz="1600" dirty="0">
                <a:solidFill>
                  <a:schemeClr val="bg1"/>
                </a:solidFill>
                <a:ea typeface="Times New Roman" pitchFamily="18" charset="0"/>
                <a:cs typeface="Arial" pitchFamily="34" charset="0"/>
              </a:rPr>
              <a:t>en los estados de cuenta </a:t>
            </a:r>
            <a:r>
              <a:rPr lang="es-MX" sz="1600" dirty="0" smtClean="0">
                <a:solidFill>
                  <a:schemeClr val="bg1"/>
                </a:solidFill>
                <a:ea typeface="Times New Roman" pitchFamily="18" charset="0"/>
                <a:cs typeface="Arial" pitchFamily="34" charset="0"/>
              </a:rPr>
              <a:t>bancarios, </a:t>
            </a:r>
            <a:r>
              <a:rPr lang="es-MX" sz="1600" dirty="0">
                <a:solidFill>
                  <a:schemeClr val="bg1"/>
                </a:solidFill>
                <a:ea typeface="Times New Roman" pitchFamily="18" charset="0"/>
                <a:cs typeface="Arial" pitchFamily="34" charset="0"/>
              </a:rPr>
              <a:t>que </a:t>
            </a:r>
            <a:r>
              <a:rPr lang="es-MX" sz="1600" dirty="0" smtClean="0">
                <a:solidFill>
                  <a:schemeClr val="bg1"/>
                </a:solidFill>
                <a:ea typeface="Times New Roman" pitchFamily="18" charset="0"/>
                <a:cs typeface="Arial" pitchFamily="34" charset="0"/>
              </a:rPr>
              <a:t>los </a:t>
            </a:r>
            <a:r>
              <a:rPr lang="es-MX" sz="1600" dirty="0">
                <a:solidFill>
                  <a:schemeClr val="bg1"/>
                </a:solidFill>
                <a:ea typeface="Times New Roman" pitchFamily="18" charset="0"/>
                <a:cs typeface="Arial" pitchFamily="34" charset="0"/>
              </a:rPr>
              <a:t>recursos del programa no se transfirieron a otros programas o fondos, ni hacia cuentas en las que se manejó otro tipo de recursos; así como que no se gravaron o afectaron en garantía</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startAt="3"/>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De </a:t>
            </a:r>
            <a:r>
              <a:rPr lang="es-MX" sz="1600" dirty="0">
                <a:solidFill>
                  <a:schemeClr val="bg1"/>
                </a:solidFill>
                <a:ea typeface="Times New Roman" pitchFamily="18" charset="0"/>
                <a:cs typeface="Arial" pitchFamily="34" charset="0"/>
              </a:rPr>
              <a:t>acuerdo a los oficios de transferencia de recursos emitidos por la </a:t>
            </a:r>
            <a:r>
              <a:rPr lang="es-MX" sz="1600" dirty="0" smtClean="0">
                <a:solidFill>
                  <a:schemeClr val="bg1"/>
                </a:solidFill>
                <a:ea typeface="Times New Roman" pitchFamily="18" charset="0"/>
                <a:cs typeface="Arial" pitchFamily="34" charset="0"/>
              </a:rPr>
              <a:t>CNPSS identificar los recursos recibidos en especie y por concepto de portabilidad.</a:t>
            </a:r>
          </a:p>
          <a:p>
            <a:pPr marL="342900" lvl="0" indent="-342900" algn="just">
              <a:buAutoNum type="alphaLcParenR" startAt="3"/>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26</a:t>
            </a:fld>
            <a:endParaRPr lang="es-MX" dirty="0"/>
          </a:p>
        </p:txBody>
      </p:sp>
      <p:sp>
        <p:nvSpPr>
          <p:cNvPr id="15" name="14 Rectángulo redondeado"/>
          <p:cNvSpPr/>
          <p:nvPr/>
        </p:nvSpPr>
        <p:spPr>
          <a:xfrm>
            <a:off x="500034" y="1500174"/>
            <a:ext cx="3143272" cy="3873042"/>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2.2 Verificar </a:t>
            </a:r>
            <a:r>
              <a:rPr lang="es-MX" sz="1600" dirty="0"/>
              <a:t>que la Federación transfirió los recursos del programa </a:t>
            </a:r>
            <a:r>
              <a:rPr lang="es-MX" sz="1600" dirty="0" smtClean="0"/>
              <a:t>al </a:t>
            </a:r>
            <a:r>
              <a:rPr lang="es-MX" sz="1600" dirty="0"/>
              <a:t>estado o su equivalente </a:t>
            </a:r>
            <a:r>
              <a:rPr lang="es-MX" sz="1600" dirty="0" smtClean="0"/>
              <a:t>y</a:t>
            </a:r>
            <a:r>
              <a:rPr lang="es-MX" sz="1600" dirty="0"/>
              <a:t> que</a:t>
            </a:r>
            <a:r>
              <a:rPr lang="es-MX" sz="1600" dirty="0" smtClean="0"/>
              <a:t> éste instrumentó </a:t>
            </a:r>
            <a:r>
              <a:rPr lang="es-MX" sz="1600" dirty="0"/>
              <a:t>las medidas necesarias para agilizar la entrega de los recursos a las instancias </a:t>
            </a:r>
            <a:r>
              <a:rPr lang="es-MX" sz="1600" dirty="0" smtClean="0"/>
              <a:t>ejecutoras; comprobar </a:t>
            </a:r>
            <a:r>
              <a:rPr lang="es-MX" sz="1600" dirty="0">
                <a:solidFill>
                  <a:schemeClr val="bg1"/>
                </a:solidFill>
              </a:rPr>
              <a:t>que los </a:t>
            </a:r>
            <a:r>
              <a:rPr lang="es-MX" sz="1600" dirty="0" smtClean="0">
                <a:solidFill>
                  <a:schemeClr val="bg1"/>
                </a:solidFill>
              </a:rPr>
              <a:t>recursos, </a:t>
            </a:r>
            <a:r>
              <a:rPr lang="es-MX" sz="1600" dirty="0">
                <a:solidFill>
                  <a:schemeClr val="bg1"/>
                </a:solidFill>
              </a:rPr>
              <a:t>no se gravaron o afectaron en </a:t>
            </a:r>
            <a:r>
              <a:rPr lang="es-MX" sz="1600" dirty="0" smtClean="0">
                <a:solidFill>
                  <a:schemeClr val="bg1"/>
                </a:solidFill>
              </a:rPr>
              <a:t>garantía; </a:t>
            </a:r>
            <a:r>
              <a:rPr lang="es-MX" sz="1600" dirty="0">
                <a:solidFill>
                  <a:schemeClr val="bg1"/>
                </a:solidFill>
              </a:rPr>
              <a:t>asimismo, identificar los recursos recibidos por concepto de portabilidad.</a:t>
            </a:r>
          </a:p>
        </p:txBody>
      </p:sp>
      <p:sp>
        <p:nvSpPr>
          <p:cNvPr id="8" name="14 Rectángulo redondeado"/>
          <p:cNvSpPr/>
          <p:nvPr/>
        </p:nvSpPr>
        <p:spPr>
          <a:xfrm>
            <a:off x="500034" y="1196752"/>
            <a:ext cx="3143272" cy="51845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2.2 Verificar </a:t>
            </a:r>
            <a:r>
              <a:rPr lang="es-MX" sz="1600" dirty="0"/>
              <a:t>que la Federación transfirió los recursos del programa </a:t>
            </a:r>
            <a:r>
              <a:rPr lang="es-MX" sz="1600" dirty="0" smtClean="0"/>
              <a:t>a </a:t>
            </a:r>
            <a:r>
              <a:rPr lang="es-MX" sz="1600" dirty="0"/>
              <a:t>la Tesorería del estado o su equivalente y que éste </a:t>
            </a:r>
            <a:r>
              <a:rPr lang="es-MX" sz="1600" dirty="0" smtClean="0"/>
              <a:t>instrumentó </a:t>
            </a:r>
            <a:r>
              <a:rPr lang="es-MX" sz="1600" dirty="0"/>
              <a:t>las medidas necesarias para agilizar la entrega de los </a:t>
            </a:r>
            <a:r>
              <a:rPr lang="es-MX" sz="1600" dirty="0" smtClean="0"/>
              <a:t>recursos y sus rendimientos financieros generados </a:t>
            </a:r>
            <a:r>
              <a:rPr lang="es-MX" sz="1600" dirty="0"/>
              <a:t>a las instancias </a:t>
            </a:r>
            <a:r>
              <a:rPr lang="es-MX" sz="1600" dirty="0" smtClean="0"/>
              <a:t>ejecutoras de su administración; conforme a su propia legislación y a las disposiciones aplicables; así como, que el depósito a la vista ante la TESOFE no fue inferior al 30.0% del total de los recursos para el ejercicio fiscal.</a:t>
            </a:r>
            <a:endParaRPr lang="es-MX" sz="1600" dirty="0">
              <a:solidFill>
                <a:schemeClr val="bg1"/>
              </a:solidFill>
            </a:endParaRPr>
          </a:p>
        </p:txBody>
      </p:sp>
    </p:spTree>
    <p:extLst>
      <p:ext uri="{BB962C8B-B14F-4D97-AF65-F5344CB8AC3E}">
        <p14:creationId xmlns:p14="http://schemas.microsoft.com/office/powerpoint/2010/main" val="2951785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060848"/>
            <a:ext cx="4968553" cy="42484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a:solidFill>
                  <a:schemeClr val="bg1"/>
                </a:solidFill>
                <a:ea typeface="Times New Roman" pitchFamily="18" charset="0"/>
                <a:cs typeface="Arial" pitchFamily="34" charset="0"/>
              </a:rPr>
              <a:t>En caso de resultado con observación por la falta administrativa, la acción </a:t>
            </a:r>
            <a:r>
              <a:rPr lang="es-MX" sz="1600" b="1" dirty="0" smtClean="0">
                <a:solidFill>
                  <a:schemeClr val="bg1"/>
                </a:solidFill>
                <a:ea typeface="Times New Roman" pitchFamily="18" charset="0"/>
                <a:cs typeface="Arial" pitchFamily="34" charset="0"/>
              </a:rPr>
              <a:t>sería </a:t>
            </a:r>
            <a:r>
              <a:rPr lang="es-MX" sz="1600" b="1" dirty="0">
                <a:solidFill>
                  <a:schemeClr val="bg1"/>
                </a:solidFill>
                <a:ea typeface="Times New Roman" pitchFamily="18" charset="0"/>
                <a:cs typeface="Arial" pitchFamily="34" charset="0"/>
              </a:rPr>
              <a:t>una Promoción de Responsabilidad Administrativa </a:t>
            </a:r>
            <a:r>
              <a:rPr lang="es-MX" sz="1600" b="1" dirty="0" smtClean="0">
                <a:solidFill>
                  <a:schemeClr val="bg1"/>
                </a:solidFill>
                <a:ea typeface="Times New Roman" pitchFamily="18" charset="0"/>
                <a:cs typeface="Arial" pitchFamily="34" charset="0"/>
              </a:rPr>
              <a:t>Sancionatoria.</a:t>
            </a:r>
          </a:p>
          <a:p>
            <a:pPr lvl="0" algn="just"/>
            <a:endParaRPr lang="es-MX" sz="1600" b="1"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resultados con observaciones por la falta de </a:t>
            </a:r>
            <a:r>
              <a:rPr lang="es-MX" sz="1600" b="1" dirty="0">
                <a:solidFill>
                  <a:schemeClr val="bg1"/>
                </a:solidFill>
                <a:ea typeface="Times New Roman" pitchFamily="18" charset="0"/>
                <a:cs typeface="Arial" pitchFamily="34" charset="0"/>
              </a:rPr>
              <a:t>transferencia al ejecutor de </a:t>
            </a:r>
            <a:r>
              <a:rPr lang="es-MX" sz="1600" b="1" dirty="0" smtClean="0">
                <a:solidFill>
                  <a:schemeClr val="bg1"/>
                </a:solidFill>
                <a:ea typeface="Times New Roman" pitchFamily="18" charset="0"/>
                <a:cs typeface="Arial" pitchFamily="34" charset="0"/>
              </a:rPr>
              <a:t>los recursos del programa y/o de los rendimientos financieros, así como las transferencias a otras cuentas bancarias distintas a la del programa, la acción sería un P.O.</a:t>
            </a:r>
          </a:p>
          <a:p>
            <a:pPr lvl="0" algn="just"/>
            <a:endParaRPr lang="es-MX" sz="1600" b="1"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desvío de recursos se deberá presentar un P.O. y D.H.</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500174"/>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27</a:t>
            </a:fld>
            <a:endParaRPr lang="es-MX" dirty="0"/>
          </a:p>
        </p:txBody>
      </p:sp>
      <p:sp>
        <p:nvSpPr>
          <p:cNvPr id="15" name="14 Rectángulo redondeado"/>
          <p:cNvSpPr/>
          <p:nvPr/>
        </p:nvSpPr>
        <p:spPr>
          <a:xfrm>
            <a:off x="500034" y="1500174"/>
            <a:ext cx="3143272" cy="3873042"/>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2.2 Verificar </a:t>
            </a:r>
            <a:r>
              <a:rPr lang="es-MX" sz="1600" dirty="0"/>
              <a:t>que la Federación transfirió los recursos del programa </a:t>
            </a:r>
            <a:r>
              <a:rPr lang="es-MX" sz="1600" dirty="0" smtClean="0"/>
              <a:t>al </a:t>
            </a:r>
            <a:r>
              <a:rPr lang="es-MX" sz="1600" dirty="0"/>
              <a:t>estado o su equivalente </a:t>
            </a:r>
            <a:r>
              <a:rPr lang="es-MX" sz="1600" dirty="0" smtClean="0"/>
              <a:t>y</a:t>
            </a:r>
            <a:r>
              <a:rPr lang="es-MX" sz="1600" dirty="0"/>
              <a:t> que</a:t>
            </a:r>
            <a:r>
              <a:rPr lang="es-MX" sz="1600" dirty="0" smtClean="0"/>
              <a:t> éste instrumentó </a:t>
            </a:r>
            <a:r>
              <a:rPr lang="es-MX" sz="1600" dirty="0"/>
              <a:t>las medidas necesarias para agilizar la entrega de los recursos a las instancias </a:t>
            </a:r>
            <a:r>
              <a:rPr lang="es-MX" sz="1600" dirty="0" smtClean="0"/>
              <a:t>ejecutoras; comprobar </a:t>
            </a:r>
            <a:r>
              <a:rPr lang="es-MX" sz="1600" dirty="0">
                <a:solidFill>
                  <a:schemeClr val="bg1"/>
                </a:solidFill>
              </a:rPr>
              <a:t>que los </a:t>
            </a:r>
            <a:r>
              <a:rPr lang="es-MX" sz="1600" dirty="0" smtClean="0">
                <a:solidFill>
                  <a:schemeClr val="bg1"/>
                </a:solidFill>
              </a:rPr>
              <a:t>recursos, </a:t>
            </a:r>
            <a:r>
              <a:rPr lang="es-MX" sz="1600" dirty="0">
                <a:solidFill>
                  <a:schemeClr val="bg1"/>
                </a:solidFill>
              </a:rPr>
              <a:t>no se gravaron o afectaron en </a:t>
            </a:r>
            <a:r>
              <a:rPr lang="es-MX" sz="1600" dirty="0" smtClean="0">
                <a:solidFill>
                  <a:schemeClr val="bg1"/>
                </a:solidFill>
              </a:rPr>
              <a:t>garantía; </a:t>
            </a:r>
            <a:r>
              <a:rPr lang="es-MX" sz="1600" dirty="0">
                <a:solidFill>
                  <a:schemeClr val="bg1"/>
                </a:solidFill>
              </a:rPr>
              <a:t>asimismo, identificar los recursos recibidos por concepto de portabilidad.</a:t>
            </a:r>
          </a:p>
        </p:txBody>
      </p:sp>
      <p:sp>
        <p:nvSpPr>
          <p:cNvPr id="8" name="14 Rectángulo redondeado"/>
          <p:cNvSpPr/>
          <p:nvPr/>
        </p:nvSpPr>
        <p:spPr>
          <a:xfrm>
            <a:off x="500034" y="1196752"/>
            <a:ext cx="3143272" cy="518457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2.2 Verificar </a:t>
            </a:r>
            <a:r>
              <a:rPr lang="es-MX" sz="1600" dirty="0"/>
              <a:t>que la Federación transfirió los recursos </a:t>
            </a:r>
            <a:r>
              <a:rPr lang="es-MX" sz="1600" dirty="0" smtClean="0"/>
              <a:t>a la Tesorería del </a:t>
            </a:r>
            <a:r>
              <a:rPr lang="es-MX" sz="1600" dirty="0"/>
              <a:t>estado o su equivalente </a:t>
            </a:r>
            <a:r>
              <a:rPr lang="es-MX" sz="1600" dirty="0" smtClean="0"/>
              <a:t>y</a:t>
            </a:r>
            <a:r>
              <a:rPr lang="es-MX" sz="1600" dirty="0"/>
              <a:t> que</a:t>
            </a:r>
            <a:r>
              <a:rPr lang="es-MX" sz="1600" dirty="0" smtClean="0"/>
              <a:t> éste instrumentó </a:t>
            </a:r>
            <a:r>
              <a:rPr lang="es-MX" sz="1600" dirty="0"/>
              <a:t>las medidas necesarias para agilizar la entrega de los </a:t>
            </a:r>
            <a:r>
              <a:rPr lang="es-MX" sz="1600" dirty="0" smtClean="0"/>
              <a:t>recursos y sus rendimientos financieros generados </a:t>
            </a:r>
            <a:r>
              <a:rPr lang="es-MX" sz="1600" dirty="0"/>
              <a:t>a las instancias </a:t>
            </a:r>
            <a:r>
              <a:rPr lang="es-MX" sz="1600" dirty="0" smtClean="0"/>
              <a:t>ejecutoras de su administración; conforme a su propia legislación y a las disposiciones aplicables; así como, que el depósito a la vista ante la TESOFE no fue inferior al 30.0% del total de los recursos para el ejercicio fiscal.</a:t>
            </a:r>
            <a:endParaRPr lang="es-MX" sz="1600" dirty="0">
              <a:solidFill>
                <a:schemeClr val="bg1"/>
              </a:solidFill>
            </a:endParaRPr>
          </a:p>
        </p:txBody>
      </p:sp>
    </p:spTree>
    <p:extLst>
      <p:ext uri="{BB962C8B-B14F-4D97-AF65-F5344CB8AC3E}">
        <p14:creationId xmlns:p14="http://schemas.microsoft.com/office/powerpoint/2010/main" val="350406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Obtener el </a:t>
            </a:r>
            <a:r>
              <a:rPr lang="es-MX" sz="1600" dirty="0">
                <a:solidFill>
                  <a:schemeClr val="bg1"/>
                </a:solidFill>
                <a:ea typeface="Times New Roman" pitchFamily="18" charset="0"/>
                <a:cs typeface="Arial" pitchFamily="34" charset="0"/>
              </a:rPr>
              <a:t>recurso pagado a la fecha de la revisión y determinar el saldo pendiente de ejercer y compararlo con el saldo </a:t>
            </a:r>
            <a:r>
              <a:rPr lang="es-MX" sz="1600" dirty="0" smtClean="0">
                <a:solidFill>
                  <a:schemeClr val="bg1"/>
                </a:solidFill>
                <a:ea typeface="Times New Roman" pitchFamily="18" charset="0"/>
                <a:cs typeface="Arial" pitchFamily="34" charset="0"/>
              </a:rPr>
              <a:t>en bancos </a:t>
            </a:r>
            <a:r>
              <a:rPr lang="es-MX" sz="1600" dirty="0">
                <a:solidFill>
                  <a:schemeClr val="bg1"/>
                </a:solidFill>
                <a:ea typeface="Times New Roman" pitchFamily="18" charset="0"/>
                <a:cs typeface="Arial" pitchFamily="34" charset="0"/>
              </a:rPr>
              <a:t>a la misma fecha. En caso de existir diferencias, solicitar las aclaraciones </a:t>
            </a:r>
            <a:r>
              <a:rPr lang="es-MX" sz="1600" dirty="0" smtClean="0">
                <a:solidFill>
                  <a:schemeClr val="bg1"/>
                </a:solidFill>
                <a:ea typeface="Times New Roman" pitchFamily="18" charset="0"/>
                <a:cs typeface="Arial" pitchFamily="34" charset="0"/>
              </a:rPr>
              <a:t>correspondientes.</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las conciliaciones bancarias al 31 de diciembre y a la fecha de revisión, que los saldos estén conciliados y la procedencia de los movimientos pendientes de conciliar con antigüedad considerable. </a:t>
            </a:r>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que se determine un faltante de efectivo en las cuentas bancarias la acción sería un P.O.</a:t>
            </a: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28</a:t>
            </a:fld>
            <a:endParaRPr lang="es-MX" dirty="0"/>
          </a:p>
        </p:txBody>
      </p:sp>
      <p:sp>
        <p:nvSpPr>
          <p:cNvPr id="15" name="14 Rectángulo redondeado"/>
          <p:cNvSpPr/>
          <p:nvPr/>
        </p:nvSpPr>
        <p:spPr>
          <a:xfrm>
            <a:off x="500034" y="1500174"/>
            <a:ext cx="3143272" cy="3873042"/>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2.3 Verificar </a:t>
            </a:r>
            <a:r>
              <a:rPr lang="es-MX" sz="1600" dirty="0"/>
              <a:t>que el saldo de la cuenta bancaria del programa a la fecha de la revisión corresponda con el saldo pendiente de ejercer reportado en el estado de situación presupuestal y/o en los registros contables.</a:t>
            </a:r>
          </a:p>
        </p:txBody>
      </p:sp>
    </p:spTree>
    <p:extLst>
      <p:ext uri="{BB962C8B-B14F-4D97-AF65-F5344CB8AC3E}">
        <p14:creationId xmlns:p14="http://schemas.microsoft.com/office/powerpoint/2010/main" val="31342192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968553" cy="466798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dirty="0" smtClean="0">
                <a:solidFill>
                  <a:schemeClr val="bg1"/>
                </a:solidFill>
                <a:ea typeface="Times New Roman" pitchFamily="18" charset="0"/>
                <a:cs typeface="Arial" pitchFamily="34" charset="0"/>
              </a:rPr>
              <a:t>a</a:t>
            </a:r>
            <a:r>
              <a:rPr lang="es-MX" sz="1600" dirty="0">
                <a:solidFill>
                  <a:schemeClr val="bg1"/>
                </a:solidFill>
                <a:ea typeface="Times New Roman" pitchFamily="18" charset="0"/>
                <a:cs typeface="Arial" pitchFamily="34" charset="0"/>
              </a:rPr>
              <a:t>) Solicitar los acuses de recibido de los oficios del envío de la información correspondiente a las familias incorporadas al padrón del Sistema de Protección Social en Salud, así como copia de la información remitida, que incluya la cantidad de personas afiliadas y su vigencia, así como el monto aportado por concepto de cuotas </a:t>
            </a:r>
            <a:r>
              <a:rPr lang="es-MX" sz="1600" dirty="0" smtClean="0">
                <a:solidFill>
                  <a:schemeClr val="bg1"/>
                </a:solidFill>
                <a:ea typeface="Times New Roman" pitchFamily="18" charset="0"/>
                <a:cs typeface="Arial" pitchFamily="34" charset="0"/>
              </a:rPr>
              <a:t>familiares, y verificar </a:t>
            </a:r>
            <a:r>
              <a:rPr lang="es-MX" sz="1600" dirty="0">
                <a:solidFill>
                  <a:schemeClr val="bg1"/>
                </a:solidFill>
                <a:ea typeface="Times New Roman" pitchFamily="18" charset="0"/>
                <a:cs typeface="Arial" pitchFamily="34" charset="0"/>
              </a:rPr>
              <a:t>que se haya entregado dentro de los plazos </a:t>
            </a:r>
            <a:r>
              <a:rPr lang="es-MX" sz="1600" dirty="0" smtClean="0">
                <a:solidFill>
                  <a:schemeClr val="bg1"/>
                </a:solidFill>
                <a:ea typeface="Times New Roman" pitchFamily="18" charset="0"/>
                <a:cs typeface="Arial" pitchFamily="34" charset="0"/>
              </a:rPr>
              <a:t>establecidos.</a:t>
            </a:r>
          </a:p>
          <a:p>
            <a:pPr lvl="0" algn="just"/>
            <a:endParaRPr lang="es-MX" sz="1600" dirty="0">
              <a:solidFill>
                <a:schemeClr val="bg1"/>
              </a:solidFill>
              <a:ea typeface="Times New Roman" pitchFamily="18" charset="0"/>
              <a:cs typeface="Arial" pitchFamily="34" charset="0"/>
            </a:endParaRPr>
          </a:p>
          <a:p>
            <a:pPr lvl="0" algn="just"/>
            <a:r>
              <a:rPr lang="es-MX" sz="1600" dirty="0" smtClean="0">
                <a:solidFill>
                  <a:schemeClr val="bg1"/>
                </a:solidFill>
                <a:ea typeface="Times New Roman" pitchFamily="18" charset="0"/>
                <a:cs typeface="Arial" pitchFamily="34" charset="0"/>
              </a:rPr>
              <a:t>b) </a:t>
            </a:r>
            <a:r>
              <a:rPr lang="es-MX" sz="1600" dirty="0">
                <a:solidFill>
                  <a:schemeClr val="bg1"/>
                </a:solidFill>
                <a:ea typeface="Times New Roman" pitchFamily="18" charset="0"/>
                <a:cs typeface="Arial" pitchFamily="34" charset="0"/>
              </a:rPr>
              <a:t>Solicitar la documentación con la que se acreditó y comprobó la aportación solidaria estatal.</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resultado con observación por la falta administrativa, la acción </a:t>
            </a:r>
            <a:r>
              <a:rPr lang="es-MX" sz="1600" b="1" dirty="0" smtClean="0">
                <a:solidFill>
                  <a:schemeClr val="bg1"/>
                </a:solidFill>
                <a:ea typeface="Times New Roman" pitchFamily="18" charset="0"/>
                <a:cs typeface="Arial" pitchFamily="34" charset="0"/>
              </a:rPr>
              <a:t>sería </a:t>
            </a:r>
            <a:r>
              <a:rPr lang="es-MX" sz="1600" b="1" dirty="0">
                <a:solidFill>
                  <a:schemeClr val="bg1"/>
                </a:solidFill>
                <a:ea typeface="Times New Roman" pitchFamily="18" charset="0"/>
                <a:cs typeface="Arial" pitchFamily="34" charset="0"/>
              </a:rPr>
              <a:t>una Promoción de Responsabilidad Administrativa Sancionatoria</a:t>
            </a:r>
            <a:r>
              <a:rPr lang="es-MX" sz="1600" b="1" dirty="0" smtClean="0">
                <a:solidFill>
                  <a:schemeClr val="bg1"/>
                </a:solidFill>
                <a:ea typeface="Times New Roman" pitchFamily="18" charset="0"/>
                <a:cs typeface="Arial" pitchFamily="34" charset="0"/>
              </a:rPr>
              <a:t>.</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2. TRANSFERENCIA DE RECURSOS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29</a:t>
            </a:fld>
            <a:endParaRPr lang="es-MX" dirty="0"/>
          </a:p>
        </p:txBody>
      </p:sp>
      <p:sp>
        <p:nvSpPr>
          <p:cNvPr id="15" name="14 Rectángulo redondeado"/>
          <p:cNvSpPr/>
          <p:nvPr/>
        </p:nvSpPr>
        <p:spPr>
          <a:xfrm>
            <a:off x="494711" y="1523240"/>
            <a:ext cx="3143272" cy="4282024"/>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2.4 </a:t>
            </a:r>
            <a:r>
              <a:rPr lang="es-MX" sz="1600" dirty="0"/>
              <a:t>Verificar que el REPSS remitió la información relativa al padrón de beneficiarios del SPSS el primer día subsecuente al del corte.</a:t>
            </a:r>
          </a:p>
        </p:txBody>
      </p:sp>
    </p:spTree>
    <p:extLst>
      <p:ext uri="{BB962C8B-B14F-4D97-AF65-F5344CB8AC3E}">
        <p14:creationId xmlns:p14="http://schemas.microsoft.com/office/powerpoint/2010/main" val="3049560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897684" y="2821777"/>
            <a:ext cx="1433890"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Concepto</a:t>
            </a:r>
            <a:endParaRPr lang="es-MX" b="1" dirty="0"/>
          </a:p>
        </p:txBody>
      </p:sp>
      <p:sp>
        <p:nvSpPr>
          <p:cNvPr id="5" name="4 Rectángulo redondeado"/>
          <p:cNvSpPr/>
          <p:nvPr/>
        </p:nvSpPr>
        <p:spPr>
          <a:xfrm>
            <a:off x="4427984" y="481802"/>
            <a:ext cx="4430296" cy="5611494"/>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smtClean="0"/>
              <a:t>Forma parte del Sistema de Protección Social en Salud (SPSS), el cual busca otorgar cobertura de servicios de salud, a través de un aseguramiento público y voluntario, para aquellas personas que no cuentan con empleo o que trabajan por cuenta propia y que por lo tanto, no son derechohabientes de ninguna institución de seguridad social.</a:t>
            </a:r>
          </a:p>
          <a:p>
            <a:pPr algn="just"/>
            <a:r>
              <a:rPr lang="es-MX" dirty="0" smtClean="0"/>
              <a:t>Las personas afiliadas al Seguro Popular tienen acceso a servicios médico-quirúrgicos, farmacéuticos y hospitalarios para satisfacer de manera integral sus necesidades de salud </a:t>
            </a:r>
            <a:r>
              <a:rPr lang="es-MX" dirty="0"/>
              <a:t>prevención, diagnóstico, tratamiento y de </a:t>
            </a:r>
            <a:r>
              <a:rPr lang="es-MX" dirty="0" smtClean="0"/>
              <a:t>rehabilitación.</a:t>
            </a:r>
            <a:endParaRPr lang="es-MX"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3</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398260" y="2571744"/>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27312891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500034" y="1353308"/>
            <a:ext cx="3143272" cy="4307940"/>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t>Documentos a revisar</a:t>
            </a:r>
          </a:p>
        </p:txBody>
      </p:sp>
      <p:sp>
        <p:nvSpPr>
          <p:cNvPr id="7" name="6 Rectángulo redondeado"/>
          <p:cNvSpPr/>
          <p:nvPr/>
        </p:nvSpPr>
        <p:spPr>
          <a:xfrm>
            <a:off x="3779912" y="1353308"/>
            <a:ext cx="5040560" cy="481199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lgn="just">
              <a:buFont typeface="Arial" panose="020B0604020202020204" pitchFamily="34" charset="0"/>
              <a:buChar char="•"/>
            </a:pPr>
            <a:r>
              <a:rPr lang="es-MX" sz="1600" dirty="0" smtClean="0"/>
              <a:t>Convenio celebrado con TESOFE</a:t>
            </a:r>
          </a:p>
          <a:p>
            <a:pPr marL="742950" lvl="1" indent="-285750" algn="just">
              <a:buFont typeface="Arial" panose="020B0604020202020204" pitchFamily="34" charset="0"/>
              <a:buChar char="•"/>
            </a:pPr>
            <a:r>
              <a:rPr lang="es-MX" sz="1600" dirty="0" smtClean="0"/>
              <a:t>Contratos </a:t>
            </a:r>
            <a:r>
              <a:rPr lang="es-MX" sz="1600" dirty="0"/>
              <a:t>de </a:t>
            </a:r>
            <a:r>
              <a:rPr lang="es-MX" sz="1600" dirty="0" smtClean="0"/>
              <a:t>apertura de las cuentas bancarias. </a:t>
            </a:r>
          </a:p>
          <a:p>
            <a:pPr marL="742950" lvl="1" indent="-285750" algn="just">
              <a:buFont typeface="Arial" panose="020B0604020202020204" pitchFamily="34" charset="0"/>
              <a:buChar char="•"/>
            </a:pPr>
            <a:r>
              <a:rPr lang="es-MX" sz="1600" dirty="0"/>
              <a:t>Estado de cuenta </a:t>
            </a:r>
            <a:r>
              <a:rPr lang="es-MX" sz="1600" dirty="0" smtClean="0"/>
              <a:t>bancarios</a:t>
            </a:r>
            <a:r>
              <a:rPr lang="es-MX" sz="1600" dirty="0"/>
              <a:t>. </a:t>
            </a:r>
            <a:endParaRPr lang="es-MX" sz="1600" dirty="0" smtClean="0"/>
          </a:p>
          <a:p>
            <a:pPr marL="742950" lvl="1" indent="-285750" algn="just">
              <a:buFont typeface="Arial" panose="020B0604020202020204" pitchFamily="34" charset="0"/>
              <a:buChar char="•"/>
            </a:pPr>
            <a:r>
              <a:rPr lang="es-MX" sz="1600" dirty="0"/>
              <a:t>Oficios de transferencia de recursos suscritos por la Comisión Nacional de Protección Social en </a:t>
            </a:r>
            <a:r>
              <a:rPr lang="es-MX" sz="1600" dirty="0" smtClean="0"/>
              <a:t>Salud. </a:t>
            </a:r>
          </a:p>
          <a:p>
            <a:pPr marL="742950" lvl="1" indent="-285750" algn="just">
              <a:buFont typeface="Arial" panose="020B0604020202020204" pitchFamily="34" charset="0"/>
              <a:buChar char="•"/>
            </a:pPr>
            <a:r>
              <a:rPr lang="es-MX" sz="1600" dirty="0" smtClean="0"/>
              <a:t>Catálogos de cuentas</a:t>
            </a:r>
            <a:endParaRPr lang="es-MX" sz="1600" dirty="0"/>
          </a:p>
          <a:p>
            <a:pPr marL="742950" lvl="1" indent="-285750" algn="just">
              <a:buFont typeface="Arial" panose="020B0604020202020204" pitchFamily="34" charset="0"/>
              <a:buChar char="•"/>
            </a:pPr>
            <a:r>
              <a:rPr lang="es-MX" sz="1600" dirty="0"/>
              <a:t>Registros contables, </a:t>
            </a:r>
            <a:r>
              <a:rPr lang="es-MX" sz="1600" dirty="0" smtClean="0"/>
              <a:t>y presupuestales, auxiliares contables </a:t>
            </a:r>
            <a:r>
              <a:rPr lang="es-MX" sz="1600" dirty="0"/>
              <a:t>y balanza de comprobación del ejercicio fiscal </a:t>
            </a:r>
            <a:r>
              <a:rPr lang="es-MX" sz="1600" dirty="0" smtClean="0"/>
              <a:t>2016.</a:t>
            </a:r>
          </a:p>
          <a:p>
            <a:pPr marL="742950" lvl="1" indent="-285750" algn="just">
              <a:buFont typeface="Arial" panose="020B0604020202020204" pitchFamily="34" charset="0"/>
              <a:buChar char="•"/>
            </a:pPr>
            <a:r>
              <a:rPr lang="es-MX" sz="1600" dirty="0" smtClean="0"/>
              <a:t>Conciliaciones bancarias.</a:t>
            </a:r>
            <a:endParaRPr lang="es-MX" sz="1600" dirty="0"/>
          </a:p>
          <a:p>
            <a:pPr marL="742950" lvl="1" indent="-285750" algn="just">
              <a:buFont typeface="Arial" panose="020B0604020202020204" pitchFamily="34" charset="0"/>
              <a:buChar char="•"/>
            </a:pPr>
            <a:r>
              <a:rPr lang="es-MX" sz="1600" dirty="0"/>
              <a:t>Recibos oficiales</a:t>
            </a:r>
            <a:r>
              <a:rPr lang="es-MX" sz="1600" dirty="0" smtClean="0"/>
              <a:t>.</a:t>
            </a:r>
          </a:p>
          <a:p>
            <a:pPr marL="742950" lvl="1" indent="-285750" algn="just">
              <a:buFont typeface="Arial" panose="020B0604020202020204" pitchFamily="34" charset="0"/>
              <a:buChar char="•"/>
            </a:pPr>
            <a:r>
              <a:rPr lang="es-MX" sz="1600" dirty="0"/>
              <a:t>Evidencia del envío de la información correspondiente a las familias incorporadas al padrón del </a:t>
            </a:r>
            <a:r>
              <a:rPr lang="es-MX" sz="1600" dirty="0" smtClean="0"/>
              <a:t>SPSS; </a:t>
            </a:r>
            <a:r>
              <a:rPr lang="es-MX" sz="1600" dirty="0"/>
              <a:t>así como de la </a:t>
            </a:r>
            <a:r>
              <a:rPr lang="es-MX" sz="1600" dirty="0" smtClean="0"/>
              <a:t>acreditación </a:t>
            </a:r>
            <a:r>
              <a:rPr lang="es-MX" sz="1600" dirty="0"/>
              <a:t>de las aportaciones solidarias estatales.</a:t>
            </a:r>
          </a:p>
        </p:txBody>
      </p:sp>
      <p:sp>
        <p:nvSpPr>
          <p:cNvPr id="8" name="7 Rectángulo redondeado"/>
          <p:cNvSpPr/>
          <p:nvPr/>
        </p:nvSpPr>
        <p:spPr>
          <a:xfrm>
            <a:off x="571472" y="571480"/>
            <a:ext cx="7429552" cy="500066"/>
          </a:xfrm>
          <a:prstGeom prst="round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solidFill>
                  <a:schemeClr val="bg1"/>
                </a:solidFill>
              </a:rPr>
              <a:t>2. TRANSFERENCIA DE RECURSOS</a:t>
            </a:r>
          </a:p>
        </p:txBody>
      </p:sp>
      <p:sp>
        <p:nvSpPr>
          <p:cNvPr id="10"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11" name="4 Marcador de número de diapositiva"/>
          <p:cNvSpPr>
            <a:spLocks noGrp="1"/>
          </p:cNvSpPr>
          <p:nvPr>
            <p:ph type="sldNum" sz="quarter" idx="11"/>
          </p:nvPr>
        </p:nvSpPr>
        <p:spPr/>
        <p:txBody>
          <a:bodyPr/>
          <a:lstStyle>
            <a:lvl1pPr>
              <a:defRPr sz="1100" b="1">
                <a:solidFill>
                  <a:schemeClr val="bg1"/>
                </a:solidFill>
                <a:latin typeface="+mn-lt"/>
              </a:defRPr>
            </a:lvl1pPr>
          </a:lstStyle>
          <a:p>
            <a:pPr>
              <a:defRPr/>
            </a:pPr>
            <a:r>
              <a:rPr lang="es-MX" dirty="0"/>
              <a:t>ASF | </a:t>
            </a:r>
            <a:r>
              <a:rPr lang="es-MX" dirty="0" smtClean="0"/>
              <a:t>11</a:t>
            </a:r>
            <a:endParaRPr lang="es-MX" dirty="0"/>
          </a:p>
        </p:txBody>
      </p:sp>
    </p:spTree>
    <p:extLst>
      <p:ext uri="{BB962C8B-B14F-4D97-AF65-F5344CB8AC3E}">
        <p14:creationId xmlns:p14="http://schemas.microsoft.com/office/powerpoint/2010/main" val="31803787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45195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Solicitar </a:t>
            </a:r>
            <a:r>
              <a:rPr lang="es-MX" sz="1600" dirty="0">
                <a:solidFill>
                  <a:schemeClr val="bg1"/>
                </a:solidFill>
                <a:ea typeface="Times New Roman" pitchFamily="18" charset="0"/>
                <a:cs typeface="Arial" pitchFamily="34" charset="0"/>
              </a:rPr>
              <a:t>a la entidad federativa y al ente ejecutor </a:t>
            </a:r>
            <a:r>
              <a:rPr lang="es-MX" sz="1600" dirty="0" smtClean="0">
                <a:solidFill>
                  <a:schemeClr val="bg1"/>
                </a:solidFill>
                <a:ea typeface="Times New Roman" pitchFamily="18" charset="0"/>
                <a:cs typeface="Arial" pitchFamily="34" charset="0"/>
              </a:rPr>
              <a:t>los registros contables y presupuestales de los recursos del programa (líquidos y en especie) y sus </a:t>
            </a:r>
            <a:r>
              <a:rPr lang="es-MX" sz="1600" dirty="0">
                <a:solidFill>
                  <a:schemeClr val="bg1"/>
                </a:solidFill>
                <a:ea typeface="Times New Roman" pitchFamily="18" charset="0"/>
                <a:cs typeface="Arial" pitchFamily="34" charset="0"/>
              </a:rPr>
              <a:t>rendimientos financieros </a:t>
            </a:r>
            <a:r>
              <a:rPr lang="es-MX" sz="1600" dirty="0" smtClean="0">
                <a:solidFill>
                  <a:schemeClr val="bg1"/>
                </a:solidFill>
                <a:ea typeface="Times New Roman" pitchFamily="18" charset="0"/>
                <a:cs typeface="Arial" pitchFamily="34" charset="0"/>
              </a:rPr>
              <a:t>generados.</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 </a:t>
            </a:r>
            <a:r>
              <a:rPr lang="es-MX" sz="2000" b="1" dirty="0">
                <a:solidFill>
                  <a:schemeClr val="bg1"/>
                </a:solidFill>
              </a:rPr>
              <a:t>REGISTRO E INFORMACIÓN FINANCIERA DE LAS </a:t>
            </a:r>
            <a:r>
              <a:rPr lang="es-MX" sz="2000" b="1" dirty="0" smtClean="0">
                <a:solidFill>
                  <a:schemeClr val="bg1"/>
                </a:solidFill>
              </a:rPr>
              <a:t>OPERACIONES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31</a:t>
            </a:fld>
            <a:endParaRPr lang="es-MX" dirty="0"/>
          </a:p>
        </p:txBody>
      </p:sp>
      <p:sp>
        <p:nvSpPr>
          <p:cNvPr id="15" name="14 Rectángulo redondeado"/>
          <p:cNvSpPr/>
          <p:nvPr/>
        </p:nvSpPr>
        <p:spPr>
          <a:xfrm>
            <a:off x="500034" y="1344645"/>
            <a:ext cx="3143272" cy="5108691"/>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3.1. </a:t>
            </a:r>
            <a:r>
              <a:rPr lang="es-MX" sz="1600" dirty="0"/>
              <a:t>Verificar que los recursos del programa recibidos en la Entidad Federativa por medio de la Tesorería del estado o su equivalente y por sus instancias ejecutoras, los depósitos a la vista o a plazos en la TESOFE, y los rendimientos financieros generados, se registraron contable y presupuestalmente; asimismo, que la información contable y presupuestal formulada sobre los recursos del programa sea coincidente, o se encuentre debidamente conciliada, de conformidad con la normativa aplicable.</a:t>
            </a:r>
          </a:p>
        </p:txBody>
      </p:sp>
    </p:spTree>
    <p:extLst>
      <p:ext uri="{BB962C8B-B14F-4D97-AF65-F5344CB8AC3E}">
        <p14:creationId xmlns:p14="http://schemas.microsoft.com/office/powerpoint/2010/main" val="10101143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16392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bg1"/>
                </a:solidFill>
              </a:rPr>
              <a:t>En caso de resultados con observación por la falta de registros contables de </a:t>
            </a:r>
            <a:r>
              <a:rPr lang="es-MX" sz="1600" b="1" dirty="0" smtClean="0">
                <a:solidFill>
                  <a:schemeClr val="bg1"/>
                </a:solidFill>
              </a:rPr>
              <a:t>ingresos y/o </a:t>
            </a:r>
            <a:r>
              <a:rPr lang="es-MX" sz="1600" b="1" dirty="0">
                <a:solidFill>
                  <a:schemeClr val="bg1"/>
                </a:solidFill>
              </a:rPr>
              <a:t>falta de conciliación de la información financiera </a:t>
            </a:r>
            <a:r>
              <a:rPr lang="es-MX" sz="1600" b="1" dirty="0" smtClean="0">
                <a:solidFill>
                  <a:schemeClr val="bg1"/>
                </a:solidFill>
              </a:rPr>
              <a:t>la </a:t>
            </a:r>
            <a:r>
              <a:rPr lang="es-MX" sz="1600" b="1" dirty="0">
                <a:solidFill>
                  <a:schemeClr val="bg1"/>
                </a:solidFill>
              </a:rPr>
              <a:t>acción sería una Promoción de Responsabilidad Administrativa Sancionatoria.</a:t>
            </a:r>
          </a:p>
        </p:txBody>
      </p:sp>
      <p:sp>
        <p:nvSpPr>
          <p:cNvPr id="10" name="9 Rectángulo redondeado"/>
          <p:cNvSpPr/>
          <p:nvPr/>
        </p:nvSpPr>
        <p:spPr>
          <a:xfrm>
            <a:off x="571472" y="571480"/>
            <a:ext cx="742955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 </a:t>
            </a:r>
            <a:r>
              <a:rPr lang="es-MX" sz="2000" b="1" dirty="0">
                <a:solidFill>
                  <a:schemeClr val="bg1"/>
                </a:solidFill>
              </a:rPr>
              <a:t>REGISTRO E INFORMACIÓN FINANCIERA DE LAS </a:t>
            </a:r>
            <a:r>
              <a:rPr lang="es-MX" sz="2000" b="1" dirty="0" smtClean="0">
                <a:solidFill>
                  <a:schemeClr val="bg1"/>
                </a:solidFill>
              </a:rPr>
              <a:t>OPERACIONES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32</a:t>
            </a:fld>
            <a:endParaRPr lang="es-MX" dirty="0"/>
          </a:p>
        </p:txBody>
      </p:sp>
      <p:sp>
        <p:nvSpPr>
          <p:cNvPr id="15" name="14 Rectángulo redondeado"/>
          <p:cNvSpPr/>
          <p:nvPr/>
        </p:nvSpPr>
        <p:spPr>
          <a:xfrm>
            <a:off x="500034" y="15001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3.1. Verificar </a:t>
            </a:r>
            <a:r>
              <a:rPr lang="es-MX" sz="1600" dirty="0"/>
              <a:t>que los recursos </a:t>
            </a:r>
            <a:r>
              <a:rPr lang="es-MX" sz="1600" dirty="0" smtClean="0"/>
              <a:t>por recibidos, </a:t>
            </a:r>
            <a:r>
              <a:rPr lang="es-MX" sz="1600" dirty="0"/>
              <a:t>así como los rendimientos financieros generados, se registraron contable y </a:t>
            </a:r>
            <a:r>
              <a:rPr lang="es-MX" sz="1600" dirty="0" smtClean="0"/>
              <a:t>presupuestalmente; asimismo</a:t>
            </a:r>
            <a:r>
              <a:rPr lang="es-MX" sz="1600" dirty="0"/>
              <a:t>, que la información contable y presupuestal formulada sobre los recursos del </a:t>
            </a:r>
            <a:r>
              <a:rPr lang="es-MX" sz="1600" dirty="0" smtClean="0"/>
              <a:t>programa  </a:t>
            </a:r>
            <a:r>
              <a:rPr lang="es-MX" sz="1600" dirty="0"/>
              <a:t>sea coincidente, o se encuentre debidamente conciliada, </a:t>
            </a:r>
            <a:r>
              <a:rPr lang="es-MX" sz="1600" dirty="0" smtClean="0"/>
              <a:t>así </a:t>
            </a:r>
            <a:r>
              <a:rPr lang="es-MX" sz="1600" dirty="0"/>
              <a:t>como con la Cuenta Pública Federal y la del Estado</a:t>
            </a:r>
            <a:r>
              <a:rPr lang="es-MX" sz="1600" dirty="0" smtClean="0"/>
              <a:t>.</a:t>
            </a:r>
            <a:endParaRPr lang="es-MX" sz="1600" dirty="0"/>
          </a:p>
        </p:txBody>
      </p:sp>
      <p:sp>
        <p:nvSpPr>
          <p:cNvPr id="8" name="14 Rectángulo redondeado"/>
          <p:cNvSpPr/>
          <p:nvPr/>
        </p:nvSpPr>
        <p:spPr>
          <a:xfrm>
            <a:off x="500034" y="1344645"/>
            <a:ext cx="3143272" cy="5108691"/>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3.1. Verificar </a:t>
            </a:r>
            <a:r>
              <a:rPr lang="es-MX" sz="1600" dirty="0"/>
              <a:t>que los </a:t>
            </a:r>
            <a:r>
              <a:rPr lang="es-MX" sz="1600" dirty="0" smtClean="0"/>
              <a:t>recursos del programa recibidos en la  Entidad Federativa por medio de la Tesorería del estado o su equivalente y por sus instancias ejecutoras, los depósitos a la vista o a plazos en la TESOFE, y los </a:t>
            </a:r>
            <a:r>
              <a:rPr lang="es-MX" sz="1600" dirty="0"/>
              <a:t>rendimientos financieros generados, se registraron contable y </a:t>
            </a:r>
            <a:r>
              <a:rPr lang="es-MX" sz="1600" dirty="0" smtClean="0"/>
              <a:t>presupuestalmente; asimismo</a:t>
            </a:r>
            <a:r>
              <a:rPr lang="es-MX" sz="1600" dirty="0"/>
              <a:t>, que la información contable y presupuestal formulada sobre los recursos del </a:t>
            </a:r>
            <a:r>
              <a:rPr lang="es-MX" sz="1600" dirty="0" smtClean="0"/>
              <a:t>programa  </a:t>
            </a:r>
            <a:r>
              <a:rPr lang="es-MX" sz="1600" dirty="0"/>
              <a:t>sea coincidente, o se encuentre debidamente conciliada</a:t>
            </a:r>
            <a:r>
              <a:rPr lang="es-MX" sz="1600" dirty="0" smtClean="0"/>
              <a:t>, de conformidad con la normativa aplicable.</a:t>
            </a:r>
            <a:endParaRPr lang="es-MX" sz="1600" dirty="0"/>
          </a:p>
        </p:txBody>
      </p:sp>
    </p:spTree>
    <p:extLst>
      <p:ext uri="{BB962C8B-B14F-4D97-AF65-F5344CB8AC3E}">
        <p14:creationId xmlns:p14="http://schemas.microsoft.com/office/powerpoint/2010/main" val="36045553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dirty="0">
                <a:solidFill>
                  <a:schemeClr val="bg1"/>
                </a:solidFill>
                <a:ea typeface="Times New Roman" pitchFamily="18" charset="0"/>
                <a:cs typeface="Arial" pitchFamily="34" charset="0"/>
              </a:rPr>
              <a:t>De la muestra </a:t>
            </a:r>
            <a:r>
              <a:rPr lang="es-MX" sz="1600" dirty="0" smtClean="0">
                <a:solidFill>
                  <a:schemeClr val="bg1"/>
                </a:solidFill>
                <a:ea typeface="Times New Roman" pitchFamily="18" charset="0"/>
                <a:cs typeface="Arial" pitchFamily="34" charset="0"/>
              </a:rPr>
              <a:t>seleccionada, </a:t>
            </a:r>
            <a:r>
              <a:rPr lang="es-MX" sz="1600" dirty="0">
                <a:solidFill>
                  <a:schemeClr val="bg1"/>
                </a:solidFill>
                <a:ea typeface="Times New Roman" pitchFamily="18" charset="0"/>
                <a:cs typeface="Arial" pitchFamily="34" charset="0"/>
              </a:rPr>
              <a:t>en los distintos conceptos de </a:t>
            </a:r>
            <a:r>
              <a:rPr lang="es-MX" sz="1600" dirty="0" smtClean="0">
                <a:solidFill>
                  <a:schemeClr val="bg1"/>
                </a:solidFill>
                <a:ea typeface="Times New Roman" pitchFamily="18" charset="0"/>
                <a:cs typeface="Arial" pitchFamily="34" charset="0"/>
              </a:rPr>
              <a:t>gasto:</a:t>
            </a:r>
          </a:p>
          <a:p>
            <a:pPr lvl="0" algn="just"/>
            <a:endParaRPr lang="es-MX" sz="1600" dirty="0" smtClean="0">
              <a:solidFill>
                <a:schemeClr val="bg1"/>
              </a:solidFill>
              <a:ea typeface="Times New Roman" pitchFamily="18" charset="0"/>
              <a:cs typeface="Arial" pitchFamily="34" charset="0"/>
            </a:endParaRPr>
          </a:p>
          <a:p>
            <a:pPr marL="342900" lvl="0" indent="-342900" algn="just">
              <a:buAutoNum type="alphaLcParenR"/>
            </a:pPr>
            <a:r>
              <a:rPr lang="es-MX" sz="1600" dirty="0">
                <a:solidFill>
                  <a:schemeClr val="bg1"/>
                </a:solidFill>
                <a:ea typeface="Times New Roman" pitchFamily="18" charset="0"/>
                <a:cs typeface="Arial" pitchFamily="34" charset="0"/>
              </a:rPr>
              <a:t>V</a:t>
            </a:r>
            <a:r>
              <a:rPr lang="es-MX" sz="1600" dirty="0" smtClean="0">
                <a:solidFill>
                  <a:schemeClr val="bg1"/>
                </a:solidFill>
                <a:ea typeface="Times New Roman" pitchFamily="18" charset="0"/>
                <a:cs typeface="Arial" pitchFamily="34" charset="0"/>
              </a:rPr>
              <a:t>erificar </a:t>
            </a:r>
            <a:r>
              <a:rPr lang="es-MX" sz="1600" dirty="0">
                <a:solidFill>
                  <a:schemeClr val="bg1"/>
                </a:solidFill>
                <a:ea typeface="Times New Roman" pitchFamily="18" charset="0"/>
                <a:cs typeface="Arial" pitchFamily="34" charset="0"/>
              </a:rPr>
              <a:t>el correcto registro </a:t>
            </a:r>
            <a:r>
              <a:rPr lang="es-MX" sz="1600" dirty="0" smtClean="0">
                <a:solidFill>
                  <a:schemeClr val="bg1"/>
                </a:solidFill>
                <a:ea typeface="Times New Roman" pitchFamily="18" charset="0"/>
                <a:cs typeface="Arial" pitchFamily="34" charset="0"/>
              </a:rPr>
              <a:t>contable y presupuestal. </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a:t>
            </a:r>
            <a:r>
              <a:rPr lang="es-MX" sz="1600" dirty="0" smtClean="0">
                <a:solidFill>
                  <a:schemeClr val="bg1"/>
                </a:solidFill>
                <a:ea typeface="Times New Roman" pitchFamily="18" charset="0"/>
                <a:cs typeface="Arial" pitchFamily="34" charset="0"/>
              </a:rPr>
              <a:t>estén </a:t>
            </a:r>
            <a:r>
              <a:rPr lang="es-MX" sz="1600" dirty="0">
                <a:solidFill>
                  <a:schemeClr val="bg1"/>
                </a:solidFill>
                <a:ea typeface="Times New Roman" pitchFamily="18" charset="0"/>
                <a:cs typeface="Arial" pitchFamily="34" charset="0"/>
              </a:rPr>
              <a:t>respaldadas con la </a:t>
            </a:r>
            <a:r>
              <a:rPr lang="es-MX" sz="1600" dirty="0" smtClean="0">
                <a:solidFill>
                  <a:schemeClr val="bg1"/>
                </a:solidFill>
                <a:ea typeface="Times New Roman" pitchFamily="18" charset="0"/>
                <a:cs typeface="Arial" pitchFamily="34" charset="0"/>
              </a:rPr>
              <a:t>documentación </a:t>
            </a:r>
            <a:r>
              <a:rPr lang="es-MX" sz="1600" dirty="0">
                <a:solidFill>
                  <a:schemeClr val="bg1"/>
                </a:solidFill>
                <a:ea typeface="Times New Roman" pitchFamily="18" charset="0"/>
                <a:cs typeface="Arial" pitchFamily="34" charset="0"/>
              </a:rPr>
              <a:t>original del gasto, </a:t>
            </a:r>
            <a:r>
              <a:rPr lang="es-MX" sz="1600" dirty="0" smtClean="0">
                <a:solidFill>
                  <a:schemeClr val="bg1"/>
                </a:solidFill>
                <a:ea typeface="Times New Roman" pitchFamily="18" charset="0"/>
                <a:cs typeface="Arial" pitchFamily="34" charset="0"/>
              </a:rPr>
              <a:t>realizar </a:t>
            </a:r>
            <a:r>
              <a:rPr lang="es-MX" sz="1600" dirty="0">
                <a:solidFill>
                  <a:schemeClr val="bg1"/>
                </a:solidFill>
                <a:ea typeface="Times New Roman" pitchFamily="18" charset="0"/>
                <a:cs typeface="Arial" pitchFamily="34" charset="0"/>
              </a:rPr>
              <a:t>pruebas de autenticidad de </a:t>
            </a:r>
            <a:r>
              <a:rPr lang="es-MX" sz="1600" dirty="0" smtClean="0">
                <a:solidFill>
                  <a:schemeClr val="bg1"/>
                </a:solidFill>
                <a:ea typeface="Times New Roman" pitchFamily="18" charset="0"/>
                <a:cs typeface="Arial" pitchFamily="34" charset="0"/>
              </a:rPr>
              <a:t>facturas en la página del SAT y verificar </a:t>
            </a:r>
            <a:r>
              <a:rPr lang="es-MX" sz="1600" dirty="0">
                <a:solidFill>
                  <a:schemeClr val="bg1"/>
                </a:solidFill>
                <a:ea typeface="Times New Roman" pitchFamily="18" charset="0"/>
                <a:cs typeface="Arial" pitchFamily="34" charset="0"/>
              </a:rPr>
              <a:t>que contenga los requisitos fiscales establecidos </a:t>
            </a:r>
            <a:r>
              <a:rPr lang="es-MX" sz="1600" dirty="0" smtClean="0">
                <a:solidFill>
                  <a:schemeClr val="bg1"/>
                </a:solidFill>
                <a:ea typeface="Times New Roman" pitchFamily="18" charset="0"/>
                <a:cs typeface="Arial" pitchFamily="34" charset="0"/>
              </a:rPr>
              <a:t>y </a:t>
            </a:r>
            <a:r>
              <a:rPr lang="es-MX" sz="1600" dirty="0">
                <a:solidFill>
                  <a:schemeClr val="bg1"/>
                </a:solidFill>
                <a:ea typeface="Times New Roman" pitchFamily="18" charset="0"/>
                <a:cs typeface="Arial" pitchFamily="34" charset="0"/>
              </a:rPr>
              <a:t>en su caso realizar las compulsas necesarias</a:t>
            </a:r>
            <a:r>
              <a:rPr lang="es-MX" sz="1600" dirty="0" smtClean="0">
                <a:solidFill>
                  <a:schemeClr val="bg1"/>
                </a:solidFill>
                <a:ea typeface="Times New Roman" pitchFamily="18" charset="0"/>
                <a:cs typeface="Arial" pitchFamily="34" charset="0"/>
              </a:rPr>
              <a:t>.</a:t>
            </a: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 REGISTRO </a:t>
            </a:r>
            <a:r>
              <a:rPr lang="es-MX" sz="2000" b="1" dirty="0">
                <a:solidFill>
                  <a:schemeClr val="bg1"/>
                </a:solidFill>
              </a:rPr>
              <a:t>E INFORMACIÓN FINANCIERA DE LAS </a:t>
            </a:r>
            <a:r>
              <a:rPr lang="es-MX" sz="2000" b="1" dirty="0" smtClean="0">
                <a:solidFill>
                  <a:schemeClr val="bg1"/>
                </a:solidFill>
              </a:rPr>
              <a:t>OPERACIONES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33</a:t>
            </a:fld>
            <a:endParaRPr lang="es-MX" dirty="0"/>
          </a:p>
        </p:txBody>
      </p:sp>
      <p:sp>
        <p:nvSpPr>
          <p:cNvPr id="15" name="14 Rectángulo redondeado"/>
          <p:cNvSpPr/>
          <p:nvPr/>
        </p:nvSpPr>
        <p:spPr>
          <a:xfrm>
            <a:off x="500034" y="15001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3.2 </a:t>
            </a:r>
            <a:r>
              <a:rPr lang="es-MX" sz="1600" dirty="0"/>
              <a:t>Verificar que los registros contables-presupuestales estén soportados con la documentación justificativa y comprobatoria original del gasto, que cumplió con las disposiciones legales y fiscales; y se canceló con la leyenda “operado” o como se establezca en las disposiciones locales, identificándose con el nombre del programa.</a:t>
            </a:r>
          </a:p>
        </p:txBody>
      </p:sp>
    </p:spTree>
    <p:extLst>
      <p:ext uri="{BB962C8B-B14F-4D97-AF65-F5344CB8AC3E}">
        <p14:creationId xmlns:p14="http://schemas.microsoft.com/office/powerpoint/2010/main" val="34853133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de la muestra seleccionada que la documentación contenga la leyenda de “operado” o como se establezca en la normativa </a:t>
            </a:r>
            <a:r>
              <a:rPr lang="es-MX" sz="1600" dirty="0" smtClean="0">
                <a:solidFill>
                  <a:schemeClr val="bg1"/>
                </a:solidFill>
                <a:ea typeface="Times New Roman" pitchFamily="18" charset="0"/>
                <a:cs typeface="Arial" pitchFamily="34" charset="0"/>
              </a:rPr>
              <a:t>local, </a:t>
            </a:r>
            <a:r>
              <a:rPr lang="es-MX" sz="1600" dirty="0">
                <a:solidFill>
                  <a:schemeClr val="bg1"/>
                </a:solidFill>
                <a:ea typeface="Times New Roman" pitchFamily="18" charset="0"/>
                <a:cs typeface="Arial" pitchFamily="34" charset="0"/>
              </a:rPr>
              <a:t>el nombre del </a:t>
            </a:r>
            <a:r>
              <a:rPr lang="es-MX" sz="1600" dirty="0" smtClean="0">
                <a:solidFill>
                  <a:schemeClr val="bg1"/>
                </a:solidFill>
                <a:ea typeface="Times New Roman" pitchFamily="18" charset="0"/>
                <a:cs typeface="Arial" pitchFamily="34" charset="0"/>
              </a:rPr>
              <a:t>programa y el ejercicio correspondiente.</a:t>
            </a:r>
          </a:p>
          <a:p>
            <a:pPr lvl="0" algn="just"/>
            <a:endParaRPr lang="es-MX" sz="1600" dirty="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 REGISTRO </a:t>
            </a:r>
            <a:r>
              <a:rPr lang="es-MX" sz="2000" b="1" dirty="0">
                <a:solidFill>
                  <a:schemeClr val="bg1"/>
                </a:solidFill>
              </a:rPr>
              <a:t>E INFORMACIÓN FINANCIERA DE LAS </a:t>
            </a:r>
            <a:r>
              <a:rPr lang="es-MX" sz="2000" b="1" dirty="0" smtClean="0">
                <a:solidFill>
                  <a:schemeClr val="bg1"/>
                </a:solidFill>
              </a:rPr>
              <a:t>OPERACIONES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34</a:t>
            </a:fld>
            <a:endParaRPr lang="es-MX" dirty="0"/>
          </a:p>
        </p:txBody>
      </p:sp>
      <p:sp>
        <p:nvSpPr>
          <p:cNvPr id="15" name="14 Rectángulo redondeado"/>
          <p:cNvSpPr/>
          <p:nvPr/>
        </p:nvSpPr>
        <p:spPr>
          <a:xfrm>
            <a:off x="500034" y="15001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3.2 Verificar </a:t>
            </a:r>
            <a:r>
              <a:rPr lang="es-ES" sz="1600" dirty="0"/>
              <a:t>que los registros </a:t>
            </a:r>
            <a:r>
              <a:rPr lang="es-ES" sz="1600" dirty="0" smtClean="0"/>
              <a:t>contables-presupuestales </a:t>
            </a:r>
            <a:r>
              <a:rPr lang="es-ES" sz="1600" dirty="0"/>
              <a:t>estén soportados con la documentación justificativa y comprobatoria original del gasto, cumplió con las disposiciones legales y requisitos fiscales; asimismo, que esté cancelada con un sello que indique el nombre del programa, origen del recurso y el ejercicio correspondiente</a:t>
            </a:r>
            <a:r>
              <a:rPr lang="es-ES" sz="1600" dirty="0" smtClean="0"/>
              <a:t>.</a:t>
            </a:r>
            <a:endParaRPr lang="es-MX" sz="1600" dirty="0"/>
          </a:p>
        </p:txBody>
      </p:sp>
      <p:sp>
        <p:nvSpPr>
          <p:cNvPr id="8" name="14 Rectángulo redondeado"/>
          <p:cNvSpPr/>
          <p:nvPr/>
        </p:nvSpPr>
        <p:spPr>
          <a:xfrm>
            <a:off x="652434" y="16525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3.2 Verificar </a:t>
            </a:r>
            <a:r>
              <a:rPr lang="es-ES" sz="1600" dirty="0"/>
              <a:t>que los registros </a:t>
            </a:r>
            <a:r>
              <a:rPr lang="es-ES" sz="1600" dirty="0" smtClean="0"/>
              <a:t>contables-presupuestales </a:t>
            </a:r>
            <a:r>
              <a:rPr lang="es-ES" sz="1600" dirty="0"/>
              <a:t>estén soportados con la documentación justificativa y comprobatoria original del gasto, cumplió con las disposiciones </a:t>
            </a:r>
            <a:r>
              <a:rPr lang="es-ES" sz="1600" dirty="0" smtClean="0"/>
              <a:t>legales y </a:t>
            </a:r>
            <a:r>
              <a:rPr lang="es-ES" sz="1600" dirty="0"/>
              <a:t>fiscales; </a:t>
            </a:r>
            <a:r>
              <a:rPr lang="es-ES" sz="1600" dirty="0" smtClean="0"/>
              <a:t>y se canceló </a:t>
            </a:r>
            <a:r>
              <a:rPr lang="es-ES" sz="1600" dirty="0"/>
              <a:t>con </a:t>
            </a:r>
            <a:r>
              <a:rPr lang="es-ES" sz="1600" dirty="0" smtClean="0"/>
              <a:t>la leyenda “operado” o como se establezca en las disposiciones locales identificándose con el nombre del programa.</a:t>
            </a:r>
            <a:endParaRPr lang="es-MX" sz="1600" dirty="0"/>
          </a:p>
        </p:txBody>
      </p:sp>
    </p:spTree>
    <p:extLst>
      <p:ext uri="{BB962C8B-B14F-4D97-AF65-F5344CB8AC3E}">
        <p14:creationId xmlns:p14="http://schemas.microsoft.com/office/powerpoint/2010/main" val="2546473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algn="just"/>
            <a:r>
              <a:rPr lang="es-MX" sz="1600" b="1" dirty="0" smtClean="0">
                <a:solidFill>
                  <a:schemeClr val="bg1"/>
                </a:solidFill>
              </a:rPr>
              <a:t>En </a:t>
            </a:r>
            <a:r>
              <a:rPr lang="es-MX" sz="1600" b="1" dirty="0">
                <a:solidFill>
                  <a:schemeClr val="bg1"/>
                </a:solidFill>
              </a:rPr>
              <a:t>caso de </a:t>
            </a:r>
            <a:r>
              <a:rPr lang="es-MX" sz="1600" b="1" dirty="0" smtClean="0">
                <a:solidFill>
                  <a:schemeClr val="bg1"/>
                </a:solidFill>
              </a:rPr>
              <a:t>resultados </a:t>
            </a:r>
            <a:r>
              <a:rPr lang="es-MX" sz="1600" b="1" dirty="0">
                <a:solidFill>
                  <a:schemeClr val="bg1"/>
                </a:solidFill>
              </a:rPr>
              <a:t>con observación por la falta </a:t>
            </a:r>
            <a:r>
              <a:rPr lang="es-MX" sz="1600" b="1" dirty="0" smtClean="0">
                <a:solidFill>
                  <a:schemeClr val="bg1"/>
                </a:solidFill>
              </a:rPr>
              <a:t>de registros contables de egresos</a:t>
            </a:r>
            <a:r>
              <a:rPr lang="es-MX" sz="1600" b="1" dirty="0">
                <a:solidFill>
                  <a:schemeClr val="bg1"/>
                </a:solidFill>
              </a:rPr>
              <a:t> </a:t>
            </a:r>
            <a:r>
              <a:rPr lang="es-MX" sz="1600" b="1" dirty="0" smtClean="0">
                <a:solidFill>
                  <a:schemeClr val="bg1"/>
                </a:solidFill>
              </a:rPr>
              <a:t>y por falta de cancelación de la documentación comprobatoria </a:t>
            </a:r>
            <a:r>
              <a:rPr lang="es-MX" sz="1600" b="1" dirty="0">
                <a:solidFill>
                  <a:schemeClr val="bg1"/>
                </a:solidFill>
              </a:rPr>
              <a:t>la acción sería una Promoción de Responsabilidad Administrativa Sancionatoria</a:t>
            </a:r>
            <a:r>
              <a:rPr lang="es-MX" sz="1600" b="1" dirty="0" smtClean="0">
                <a:solidFill>
                  <a:schemeClr val="bg1"/>
                </a:solidFill>
              </a:rPr>
              <a:t>.</a:t>
            </a:r>
          </a:p>
          <a:p>
            <a:pPr algn="just"/>
            <a:endParaRPr lang="es-MX" sz="1600" b="1" dirty="0">
              <a:solidFill>
                <a:schemeClr val="bg1"/>
              </a:solidFill>
            </a:endParaRPr>
          </a:p>
          <a:p>
            <a:pPr algn="just"/>
            <a:r>
              <a:rPr lang="es-MX" sz="1600" b="1" dirty="0">
                <a:solidFill>
                  <a:schemeClr val="bg1"/>
                </a:solidFill>
              </a:rPr>
              <a:t>En el caso de que las erogaciones </a:t>
            </a:r>
            <a:r>
              <a:rPr lang="es-MX" sz="1600" b="1" dirty="0" smtClean="0">
                <a:solidFill>
                  <a:schemeClr val="bg1"/>
                </a:solidFill>
              </a:rPr>
              <a:t>de los recursos no </a:t>
            </a:r>
            <a:r>
              <a:rPr lang="es-MX" sz="1600" b="1" dirty="0">
                <a:solidFill>
                  <a:schemeClr val="bg1"/>
                </a:solidFill>
              </a:rPr>
              <a:t>dispongan de la documentación comprobatoria y </a:t>
            </a:r>
            <a:r>
              <a:rPr lang="es-MX" sz="1600" b="1" dirty="0" smtClean="0">
                <a:solidFill>
                  <a:schemeClr val="bg1"/>
                </a:solidFill>
              </a:rPr>
              <a:t>justificativa correspondiente, </a:t>
            </a:r>
            <a:r>
              <a:rPr lang="es-MX" sz="1600" b="1" dirty="0">
                <a:solidFill>
                  <a:schemeClr val="bg1"/>
                </a:solidFill>
              </a:rPr>
              <a:t>procederá </a:t>
            </a:r>
            <a:r>
              <a:rPr lang="es-MX" sz="1600" b="1" dirty="0" smtClean="0">
                <a:solidFill>
                  <a:schemeClr val="bg1"/>
                </a:solidFill>
              </a:rPr>
              <a:t>a una PRAS y P.O.</a:t>
            </a:r>
            <a:endParaRPr lang="es-MX" sz="1600" b="1" dirty="0">
              <a:solidFill>
                <a:schemeClr val="bg1"/>
              </a:solidFill>
            </a:endParaRPr>
          </a:p>
          <a:p>
            <a:pPr lvl="0" algn="just"/>
            <a:endParaRPr lang="es-MX" sz="1600"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 REGISTRO </a:t>
            </a:r>
            <a:r>
              <a:rPr lang="es-MX" sz="2000" b="1" dirty="0">
                <a:solidFill>
                  <a:schemeClr val="bg1"/>
                </a:solidFill>
              </a:rPr>
              <a:t>E INFORMACIÓN FINANCIERA DE LAS </a:t>
            </a:r>
            <a:r>
              <a:rPr lang="es-MX" sz="2000" b="1" dirty="0" smtClean="0">
                <a:solidFill>
                  <a:schemeClr val="bg1"/>
                </a:solidFill>
              </a:rPr>
              <a:t>OPERACIONES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35</a:t>
            </a:fld>
            <a:endParaRPr lang="es-MX" dirty="0"/>
          </a:p>
        </p:txBody>
      </p:sp>
      <p:sp>
        <p:nvSpPr>
          <p:cNvPr id="15" name="14 Rectángulo redondeado"/>
          <p:cNvSpPr/>
          <p:nvPr/>
        </p:nvSpPr>
        <p:spPr>
          <a:xfrm>
            <a:off x="500034" y="15001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3.2 Verificar </a:t>
            </a:r>
            <a:r>
              <a:rPr lang="es-ES" sz="1600" dirty="0"/>
              <a:t>que los registros </a:t>
            </a:r>
            <a:r>
              <a:rPr lang="es-ES" sz="1600" dirty="0" smtClean="0"/>
              <a:t>contables y presupuestales </a:t>
            </a:r>
            <a:r>
              <a:rPr lang="es-ES" sz="1600" dirty="0"/>
              <a:t>estén soportados con la documentación justificativa y comprobatoria original del gasto, cumplió con las disposiciones legales y requisitos fiscales; asimismo, que esté cancelada con un sello que indique el nombre del programa, origen del recurso y el ejercicio correspondiente</a:t>
            </a:r>
            <a:r>
              <a:rPr lang="es-ES" sz="1600" dirty="0" smtClean="0"/>
              <a:t>.</a:t>
            </a:r>
            <a:endParaRPr lang="es-MX" sz="1600" dirty="0"/>
          </a:p>
        </p:txBody>
      </p:sp>
      <p:sp>
        <p:nvSpPr>
          <p:cNvPr id="8" name="14 Rectángulo redondeado"/>
          <p:cNvSpPr/>
          <p:nvPr/>
        </p:nvSpPr>
        <p:spPr>
          <a:xfrm>
            <a:off x="652434" y="1652574"/>
            <a:ext cx="3143272" cy="387304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3.2 Verificar </a:t>
            </a:r>
            <a:r>
              <a:rPr lang="es-ES" sz="1600" dirty="0"/>
              <a:t>que los registros </a:t>
            </a:r>
            <a:r>
              <a:rPr lang="es-ES" sz="1600" dirty="0" smtClean="0"/>
              <a:t>contables-presupuestales </a:t>
            </a:r>
            <a:r>
              <a:rPr lang="es-ES" sz="1600" dirty="0"/>
              <a:t>estén soportados con la documentación justificativa y comprobatoria original del gasto, cumplió con las disposiciones </a:t>
            </a:r>
            <a:r>
              <a:rPr lang="es-ES" sz="1600" dirty="0" smtClean="0"/>
              <a:t>legales y </a:t>
            </a:r>
            <a:r>
              <a:rPr lang="es-ES" sz="1600" dirty="0"/>
              <a:t>fiscales; </a:t>
            </a:r>
            <a:r>
              <a:rPr lang="es-ES" sz="1600" dirty="0" smtClean="0"/>
              <a:t>y se canceló </a:t>
            </a:r>
            <a:r>
              <a:rPr lang="es-ES" sz="1600" dirty="0"/>
              <a:t>con </a:t>
            </a:r>
            <a:r>
              <a:rPr lang="es-ES" sz="1600" dirty="0" smtClean="0"/>
              <a:t>la leyenda “operado” o como se establezca en las disposiciones locales identificándose con el nombre del programa.</a:t>
            </a:r>
            <a:endParaRPr lang="es-MX" sz="1600" dirty="0"/>
          </a:p>
        </p:txBody>
      </p:sp>
    </p:spTree>
    <p:extLst>
      <p:ext uri="{BB962C8B-B14F-4D97-AF65-F5344CB8AC3E}">
        <p14:creationId xmlns:p14="http://schemas.microsoft.com/office/powerpoint/2010/main" val="7328080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67544" y="1484783"/>
            <a:ext cx="2862994" cy="4680521"/>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36</a:t>
            </a:fld>
            <a:endParaRPr lang="es-MX" dirty="0"/>
          </a:p>
        </p:txBody>
      </p:sp>
      <p:sp>
        <p:nvSpPr>
          <p:cNvPr id="12" name="11 Rectángulo redondeado"/>
          <p:cNvSpPr/>
          <p:nvPr/>
        </p:nvSpPr>
        <p:spPr>
          <a:xfrm>
            <a:off x="571472" y="571480"/>
            <a:ext cx="8176992" cy="62527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3</a:t>
            </a:r>
            <a:r>
              <a:rPr lang="es-MX" sz="2000" b="1" dirty="0">
                <a:solidFill>
                  <a:schemeClr val="bg1"/>
                </a:solidFill>
              </a:rPr>
              <a:t>. REGISTRO E INFORMACIÓN FINANCIERA DE LAS </a:t>
            </a:r>
            <a:r>
              <a:rPr lang="es-MX" sz="2000" b="1" dirty="0" smtClean="0">
                <a:solidFill>
                  <a:schemeClr val="bg1"/>
                </a:solidFill>
              </a:rPr>
              <a:t>OPERACIONES</a:t>
            </a:r>
            <a:endParaRPr lang="es-MX" sz="2000" b="1" dirty="0">
              <a:solidFill>
                <a:schemeClr val="bg1"/>
              </a:solidFill>
            </a:endParaRPr>
          </a:p>
        </p:txBody>
      </p:sp>
      <p:sp>
        <p:nvSpPr>
          <p:cNvPr id="14" name="13 Rectángulo redondeado"/>
          <p:cNvSpPr/>
          <p:nvPr/>
        </p:nvSpPr>
        <p:spPr>
          <a:xfrm>
            <a:off x="3671963" y="1484782"/>
            <a:ext cx="5400600" cy="468052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smtClean="0"/>
              <a:t>Pólizas de ingresos y egresos por las operaciones del programa.</a:t>
            </a:r>
          </a:p>
          <a:p>
            <a:pPr marL="285750" lvl="0" indent="-285750" algn="just">
              <a:buFont typeface="Arial" panose="020B0604020202020204" pitchFamily="34" charset="0"/>
              <a:buChar char="•"/>
            </a:pPr>
            <a:r>
              <a:rPr lang="es-MX" sz="1600" dirty="0" smtClean="0"/>
              <a:t>Registros presupuestales.</a:t>
            </a:r>
          </a:p>
          <a:p>
            <a:pPr marL="285750" lvl="0" indent="-285750" algn="just">
              <a:buFont typeface="Arial" panose="020B0604020202020204" pitchFamily="34" charset="0"/>
              <a:buChar char="•"/>
            </a:pPr>
            <a:r>
              <a:rPr lang="es-MX" sz="1600" dirty="0" smtClean="0"/>
              <a:t>Auxiliares </a:t>
            </a:r>
            <a:r>
              <a:rPr lang="es-MX" sz="1600" dirty="0"/>
              <a:t>contables </a:t>
            </a:r>
            <a:r>
              <a:rPr lang="es-MX" sz="1600" dirty="0" smtClean="0"/>
              <a:t>de ingresos y egresos.</a:t>
            </a:r>
          </a:p>
          <a:p>
            <a:pPr marL="285750" lvl="0" indent="-285750" algn="just">
              <a:buFont typeface="Arial" panose="020B0604020202020204" pitchFamily="34" charset="0"/>
              <a:buChar char="•"/>
            </a:pPr>
            <a:r>
              <a:rPr lang="es-MX" sz="1600" dirty="0" smtClean="0"/>
              <a:t>Documentación soporte del registro de los ingresos.</a:t>
            </a:r>
            <a:endParaRPr lang="es-MX" sz="1600" dirty="0"/>
          </a:p>
          <a:p>
            <a:pPr marL="285750" lvl="0" indent="-285750" algn="just">
              <a:buFont typeface="Arial" panose="020B0604020202020204" pitchFamily="34" charset="0"/>
              <a:buChar char="•"/>
            </a:pPr>
            <a:r>
              <a:rPr lang="es-MX" sz="1600" dirty="0" smtClean="0"/>
              <a:t>Documentación comprobatoria y justificativa de las erogaciones.</a:t>
            </a:r>
          </a:p>
        </p:txBody>
      </p:sp>
    </p:spTree>
    <p:extLst>
      <p:ext uri="{BB962C8B-B14F-4D97-AF65-F5344CB8AC3E}">
        <p14:creationId xmlns:p14="http://schemas.microsoft.com/office/powerpoint/2010/main" val="22874572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05049"/>
            <a:ext cx="4778013" cy="4144231"/>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solidFill>
                  <a:schemeClr val="bg1"/>
                </a:solidFill>
                <a:ea typeface="Times New Roman" pitchFamily="18" charset="0"/>
                <a:cs typeface="Arial" pitchFamily="34" charset="0"/>
              </a:rPr>
              <a:t>Con la revisión de los estados de cuenta bancarios, los auxiliares contables, las pólizas y demás documentación soporte, realizar una cédula comparativa de los recursos devengados por concepto de gasto considerados en el Anexo IV del Acuerdo de Coordinación para el Sistema de Protección Social en Salud. </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Comparar </a:t>
            </a:r>
            <a:r>
              <a:rPr lang="es-MX" sz="1600" dirty="0">
                <a:solidFill>
                  <a:schemeClr val="bg1"/>
                </a:solidFill>
                <a:ea typeface="Times New Roman" pitchFamily="18" charset="0"/>
                <a:cs typeface="Arial" pitchFamily="34" charset="0"/>
              </a:rPr>
              <a:t>el monto de recursos ministrados para el programa contra el monto devengado </a:t>
            </a:r>
            <a:r>
              <a:rPr lang="es-MX" sz="1600" dirty="0" smtClean="0">
                <a:solidFill>
                  <a:schemeClr val="bg1"/>
                </a:solidFill>
                <a:ea typeface="Times New Roman" pitchFamily="18" charset="0"/>
                <a:cs typeface="Arial" pitchFamily="34" charset="0"/>
              </a:rPr>
              <a:t>y pagado al </a:t>
            </a:r>
            <a:r>
              <a:rPr lang="es-MX" sz="1600" dirty="0">
                <a:solidFill>
                  <a:schemeClr val="bg1"/>
                </a:solidFill>
                <a:ea typeface="Times New Roman" pitchFamily="18" charset="0"/>
                <a:cs typeface="Arial" pitchFamily="34" charset="0"/>
              </a:rPr>
              <a:t>31 de diciembre y a la fecha de la revisión para determinar el subejercicio correspondiente.</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solidFill>
                  <a:schemeClr val="bg1"/>
                </a:solidFill>
              </a:rPr>
              <a:t>4</a:t>
            </a:r>
            <a:r>
              <a:rPr lang="es-MX" sz="2000" b="1" dirty="0" smtClean="0">
                <a:solidFill>
                  <a:schemeClr val="bg1"/>
                </a:solidFill>
              </a:rPr>
              <a:t>. DESTINO DE LOS RECURSOS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37</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4.1 </a:t>
            </a:r>
            <a:r>
              <a:rPr lang="es-MX" sz="1600" dirty="0"/>
              <a:t>Verificar con base en los registros contables y presupuestales del programa, la aplicación y destino de los recursos del monto </a:t>
            </a:r>
            <a:r>
              <a:rPr lang="es-MX" sz="1600" dirty="0" smtClean="0"/>
              <a:t>devengado al </a:t>
            </a:r>
            <a:r>
              <a:rPr lang="es-MX" sz="1600" dirty="0"/>
              <a:t>31 de diciembre 2016 y al 30 de junio de 2017, o en su caso el reintegro a la TESOFE.</a:t>
            </a:r>
          </a:p>
        </p:txBody>
      </p:sp>
    </p:spTree>
    <p:extLst>
      <p:ext uri="{BB962C8B-B14F-4D97-AF65-F5344CB8AC3E}">
        <p14:creationId xmlns:p14="http://schemas.microsoft.com/office/powerpoint/2010/main" val="16153471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smtClean="0">
                <a:solidFill>
                  <a:schemeClr val="bg1"/>
                </a:solidFill>
                <a:ea typeface="Times New Roman" pitchFamily="18" charset="0"/>
                <a:cs typeface="Arial" pitchFamily="34" charset="0"/>
              </a:rPr>
              <a:t>En el caso de que los recursos del programa, y sus rendimientos financieros no se encuentre devengados en su totalidad la acción sería un P.O. por el monto no aplicado a la fecha de la auditoría.</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solidFill>
                  <a:schemeClr val="bg1"/>
                </a:solidFill>
              </a:rPr>
              <a:t>4</a:t>
            </a:r>
            <a:r>
              <a:rPr lang="es-MX" sz="2000" b="1" dirty="0" smtClean="0">
                <a:solidFill>
                  <a:schemeClr val="bg1"/>
                </a:solidFill>
              </a:rPr>
              <a:t>. DESTINO DE LOS RECURSOS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38</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4.1 </a:t>
            </a:r>
            <a:r>
              <a:rPr lang="es-ES" sz="1600" dirty="0"/>
              <a:t>Verificar con base en los registros contables y presupuestales del programa, la aplicación y destino de los recursos del monto </a:t>
            </a:r>
            <a:r>
              <a:rPr lang="es-ES" sz="1600" dirty="0" smtClean="0"/>
              <a:t>devengado y pagado </a:t>
            </a:r>
            <a:r>
              <a:rPr lang="es-ES" sz="1600" dirty="0"/>
              <a:t>al 31 de diciembre 2016 y al 30 de junio de 2017, o en su caso el reintegro a la TESOFE</a:t>
            </a:r>
            <a:r>
              <a:rPr lang="es-ES" sz="1600" dirty="0" smtClean="0"/>
              <a:t>.</a:t>
            </a:r>
            <a:endParaRPr lang="es-MX" sz="1600" dirty="0"/>
          </a:p>
        </p:txBody>
      </p:sp>
    </p:spTree>
    <p:extLst>
      <p:ext uri="{BB962C8B-B14F-4D97-AF65-F5344CB8AC3E}">
        <p14:creationId xmlns:p14="http://schemas.microsoft.com/office/powerpoint/2010/main" val="2374457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77294" y="1316099"/>
            <a:ext cx="2862994" cy="482453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39</a:t>
            </a:fld>
            <a:endParaRPr lang="es-MX" dirty="0"/>
          </a:p>
        </p:txBody>
      </p:sp>
      <p:sp>
        <p:nvSpPr>
          <p:cNvPr id="12" name="11 Rectángulo redondeado"/>
          <p:cNvSpPr/>
          <p:nvPr/>
        </p:nvSpPr>
        <p:spPr>
          <a:xfrm>
            <a:off x="571472" y="571480"/>
            <a:ext cx="7429552" cy="5532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solidFill>
                  <a:schemeClr val="bg1"/>
                </a:solidFill>
              </a:rPr>
              <a:t>4. DESTINO DE LOS RECURSOS</a:t>
            </a:r>
          </a:p>
        </p:txBody>
      </p:sp>
      <p:sp>
        <p:nvSpPr>
          <p:cNvPr id="14" name="13 Rectángulo redondeado"/>
          <p:cNvSpPr/>
          <p:nvPr/>
        </p:nvSpPr>
        <p:spPr>
          <a:xfrm>
            <a:off x="3669623" y="1340769"/>
            <a:ext cx="5400600" cy="482453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smtClean="0"/>
              <a:t>Registros contables y presupuestales de los ingresos y egresos del programa.</a:t>
            </a:r>
          </a:p>
          <a:p>
            <a:pPr marL="285750" lvl="0" indent="-285750" algn="just">
              <a:buFont typeface="Arial" panose="020B0604020202020204" pitchFamily="34" charset="0"/>
              <a:buChar char="•"/>
            </a:pPr>
            <a:r>
              <a:rPr lang="es-MX" sz="1600" dirty="0" smtClean="0"/>
              <a:t>Reportes contables y presupuestales del ejercicio de los recursos de la CS y la </a:t>
            </a:r>
            <a:r>
              <a:rPr lang="es-MX" sz="1600" dirty="0" err="1" smtClean="0"/>
              <a:t>ASf</a:t>
            </a:r>
            <a:r>
              <a:rPr lang="es-MX" sz="1600" dirty="0" smtClean="0"/>
              <a:t> 2016 al 31 de diciembre de 2016 y a la fecha de la auditoría.</a:t>
            </a:r>
          </a:p>
          <a:p>
            <a:pPr marL="285750" lvl="0" indent="-285750" algn="just">
              <a:buFont typeface="Arial" panose="020B0604020202020204" pitchFamily="34" charset="0"/>
              <a:buChar char="•"/>
            </a:pPr>
            <a:r>
              <a:rPr lang="es-MX" sz="1600" dirty="0" smtClean="0"/>
              <a:t>Informes </a:t>
            </a:r>
            <a:r>
              <a:rPr lang="es-MX" sz="1600" dirty="0"/>
              <a:t>del Ejercicio de la Cuota Social y Aportación Solidaria Federal </a:t>
            </a:r>
            <a:r>
              <a:rPr lang="es-MX" sz="1600" dirty="0" smtClean="0"/>
              <a:t>2016.</a:t>
            </a:r>
          </a:p>
          <a:p>
            <a:pPr marL="285750" lvl="0" indent="-285750" algn="just">
              <a:buFont typeface="Arial" panose="020B0604020202020204" pitchFamily="34" charset="0"/>
              <a:buChar char="•"/>
            </a:pPr>
            <a:r>
              <a:rPr lang="es-MX" sz="1600" dirty="0" smtClean="0"/>
              <a:t>Anexo IV del Acuerdo </a:t>
            </a:r>
            <a:r>
              <a:rPr lang="es-MX" sz="1600" dirty="0"/>
              <a:t>de Coordinación que celebran la Secretaría de Salud y la Entidad Federativa, para la Ejecución del Sistema de Protección Social en </a:t>
            </a:r>
            <a:r>
              <a:rPr lang="es-MX" sz="1600" dirty="0" smtClean="0"/>
              <a:t>Salud.</a:t>
            </a:r>
            <a:endParaRPr lang="es-MX" sz="1600" dirty="0"/>
          </a:p>
        </p:txBody>
      </p:sp>
    </p:spTree>
    <p:extLst>
      <p:ext uri="{BB962C8B-B14F-4D97-AF65-F5344CB8AC3E}">
        <p14:creationId xmlns:p14="http://schemas.microsoft.com/office/powerpoint/2010/main" val="3490308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885480" y="2821777"/>
            <a:ext cx="1433890"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Cobertura</a:t>
            </a:r>
            <a:endParaRPr lang="es-MX" b="1" dirty="0"/>
          </a:p>
        </p:txBody>
      </p:sp>
      <p:sp>
        <p:nvSpPr>
          <p:cNvPr id="5" name="4 Rectángulo redondeado"/>
          <p:cNvSpPr/>
          <p:nvPr/>
        </p:nvSpPr>
        <p:spPr>
          <a:xfrm>
            <a:off x="4427984" y="380458"/>
            <a:ext cx="4388534" cy="5640830"/>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smtClean="0"/>
              <a:t>En 2016 </a:t>
            </a:r>
            <a:r>
              <a:rPr lang="es-MX" dirty="0"/>
              <a:t>ofreció una cobertura de </a:t>
            </a:r>
            <a:r>
              <a:rPr lang="es-MX" dirty="0" smtClean="0"/>
              <a:t>287 intervenciones que se </a:t>
            </a:r>
            <a:r>
              <a:rPr lang="es-MX" dirty="0"/>
              <a:t>encuentran descritas en el Catálogo Universal de Servicios de Salud (CAUSES</a:t>
            </a:r>
            <a:r>
              <a:rPr lang="es-MX" dirty="0" smtClean="0"/>
              <a:t>).</a:t>
            </a:r>
          </a:p>
          <a:p>
            <a:pPr algn="just"/>
            <a:endParaRPr lang="es-MX" dirty="0"/>
          </a:p>
          <a:p>
            <a:pPr algn="just"/>
            <a:r>
              <a:rPr lang="es-ES" dirty="0"/>
              <a:t>El número de medicamentos del </a:t>
            </a:r>
            <a:r>
              <a:rPr lang="es-ES" dirty="0" smtClean="0"/>
              <a:t>CAUSES fue </a:t>
            </a:r>
            <a:r>
              <a:rPr lang="es-ES" dirty="0"/>
              <a:t>de </a:t>
            </a:r>
            <a:r>
              <a:rPr lang="es-ES" dirty="0" smtClean="0"/>
              <a:t>647 </a:t>
            </a:r>
            <a:r>
              <a:rPr lang="es-ES" dirty="0"/>
              <a:t>claves, con lo que se fortalece la atención médica en las unidades de salud pública para servicios de odontología, </a:t>
            </a:r>
            <a:r>
              <a:rPr lang="es-ES" dirty="0" smtClean="0"/>
              <a:t>urgencias, cirugías </a:t>
            </a:r>
            <a:r>
              <a:rPr lang="es-ES" dirty="0"/>
              <a:t>y hospitalización</a:t>
            </a:r>
            <a:r>
              <a:rPr lang="es-ES" dirty="0" smtClean="0"/>
              <a:t>.</a:t>
            </a:r>
            <a:endParaRPr lang="es-MX"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4</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398260" y="2571744"/>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29211835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4716016" y="1441442"/>
            <a:ext cx="4248472" cy="450783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a:solidFill>
                  <a:schemeClr val="bg1"/>
                </a:solidFill>
                <a:ea typeface="Times New Roman" pitchFamily="18" charset="0"/>
                <a:cs typeface="Arial" pitchFamily="34" charset="0"/>
              </a:rPr>
              <a:t>Realizar </a:t>
            </a:r>
            <a:r>
              <a:rPr lang="es-MX" sz="1600" dirty="0" smtClean="0">
                <a:solidFill>
                  <a:schemeClr val="bg1"/>
                </a:solidFill>
                <a:ea typeface="Times New Roman" pitchFamily="18" charset="0"/>
                <a:cs typeface="Arial" pitchFamily="34" charset="0"/>
              </a:rPr>
              <a:t>una conciliación de </a:t>
            </a:r>
            <a:r>
              <a:rPr lang="es-MX" sz="1600" dirty="0">
                <a:solidFill>
                  <a:schemeClr val="bg1"/>
                </a:solidFill>
                <a:ea typeface="Times New Roman" pitchFamily="18" charset="0"/>
                <a:cs typeface="Arial" pitchFamily="34" charset="0"/>
              </a:rPr>
              <a:t>las </a:t>
            </a:r>
            <a:r>
              <a:rPr lang="es-MX" sz="1600" dirty="0" smtClean="0">
                <a:solidFill>
                  <a:schemeClr val="bg1"/>
                </a:solidFill>
                <a:ea typeface="Times New Roman" pitchFamily="18" charset="0"/>
                <a:cs typeface="Arial" pitchFamily="34" charset="0"/>
              </a:rPr>
              <a:t>nóminas entregadas </a:t>
            </a:r>
            <a:r>
              <a:rPr lang="es-MX" sz="1600" dirty="0">
                <a:solidFill>
                  <a:schemeClr val="bg1"/>
                </a:solidFill>
                <a:ea typeface="Times New Roman" pitchFamily="18" charset="0"/>
                <a:cs typeface="Arial" pitchFamily="34" charset="0"/>
              </a:rPr>
              <a:t>con el monto reportado en los registros </a:t>
            </a:r>
            <a:r>
              <a:rPr lang="es-MX" sz="1600" dirty="0" smtClean="0">
                <a:solidFill>
                  <a:schemeClr val="bg1"/>
                </a:solidFill>
                <a:ea typeface="Times New Roman" pitchFamily="18" charset="0"/>
                <a:cs typeface="Arial" pitchFamily="34" charset="0"/>
              </a:rPr>
              <a:t>contables del rubro de servicios personales. </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Obtener el porcentaje que representan los </a:t>
            </a:r>
            <a:r>
              <a:rPr lang="es-MX" sz="1600" dirty="0">
                <a:solidFill>
                  <a:schemeClr val="bg1"/>
                </a:solidFill>
                <a:ea typeface="Times New Roman" pitchFamily="18" charset="0"/>
                <a:cs typeface="Arial" pitchFamily="34" charset="0"/>
              </a:rPr>
              <a:t>recursos pagados en el rubro de Servicios Personales </a:t>
            </a:r>
            <a:r>
              <a:rPr lang="es-MX" sz="1600" dirty="0" smtClean="0">
                <a:solidFill>
                  <a:schemeClr val="bg1"/>
                </a:solidFill>
                <a:ea typeface="Times New Roman" pitchFamily="18" charset="0"/>
                <a:cs typeface="Arial" pitchFamily="34" charset="0"/>
              </a:rPr>
              <a:t>en relación con </a:t>
            </a:r>
            <a:r>
              <a:rPr lang="es-MX" sz="1600" dirty="0">
                <a:solidFill>
                  <a:schemeClr val="bg1"/>
                </a:solidFill>
                <a:ea typeface="Times New Roman" pitchFamily="18" charset="0"/>
                <a:cs typeface="Arial" pitchFamily="34" charset="0"/>
              </a:rPr>
              <a:t>el monto total de recursos transferidos </a:t>
            </a:r>
            <a:r>
              <a:rPr lang="es-MX" sz="1600" dirty="0" smtClean="0">
                <a:solidFill>
                  <a:schemeClr val="bg1"/>
                </a:solidFill>
                <a:ea typeface="Times New Roman" pitchFamily="18" charset="0"/>
                <a:cs typeface="Arial" pitchFamily="34" charset="0"/>
              </a:rPr>
              <a:t>del programa.</a:t>
            </a:r>
          </a:p>
          <a:p>
            <a:pPr marL="342900" lvl="0" indent="-342900" algn="just">
              <a:buAutoNum type="alphaLcParenR"/>
            </a:pPr>
            <a:r>
              <a:rPr lang="es-MX" sz="1600" dirty="0" smtClean="0">
                <a:solidFill>
                  <a:schemeClr val="bg1"/>
                </a:solidFill>
                <a:ea typeface="Times New Roman" pitchFamily="18" charset="0"/>
                <a:cs typeface="Arial" pitchFamily="34" charset="0"/>
              </a:rPr>
              <a:t>Obtener la evidencia de la validación de los perfiles y puestos por la Dirección General de Financiamiento de la CNPSS.</a:t>
            </a:r>
          </a:p>
          <a:p>
            <a:pPr marL="342900" lvl="0" indent="-342900" algn="just">
              <a:buAutoNum type="alphaLcParenR"/>
            </a:pPr>
            <a:endParaRPr lang="es-MX" sz="1600" dirty="0">
              <a:solidFill>
                <a:schemeClr val="bg1"/>
              </a:solidFill>
              <a:ea typeface="Times New Roman" pitchFamily="18" charset="0"/>
              <a:cs typeface="Arial" pitchFamily="34" charset="0"/>
            </a:endParaRPr>
          </a:p>
          <a:p>
            <a:pPr lvl="0" algn="just"/>
            <a:r>
              <a:rPr lang="es-MX" sz="1600" b="1" dirty="0">
                <a:solidFill>
                  <a:schemeClr val="bg1"/>
                </a:solidFill>
                <a:ea typeface="Times New Roman" pitchFamily="18" charset="0"/>
                <a:cs typeface="Arial" pitchFamily="34" charset="0"/>
              </a:rPr>
              <a:t>En caso de resultado con </a:t>
            </a:r>
            <a:r>
              <a:rPr lang="es-MX" sz="1600" b="1" dirty="0" smtClean="0">
                <a:solidFill>
                  <a:schemeClr val="bg1"/>
                </a:solidFill>
                <a:ea typeface="Times New Roman" pitchFamily="18" charset="0"/>
                <a:cs typeface="Arial" pitchFamily="34" charset="0"/>
              </a:rPr>
              <a:t>observación la acción sería una P.O. por el monto que exceda al 40% permitido por la normativa.</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30572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980728"/>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40</a:t>
            </a:fld>
            <a:endParaRPr lang="es-MX" dirty="0"/>
          </a:p>
        </p:txBody>
      </p:sp>
      <p:sp>
        <p:nvSpPr>
          <p:cNvPr id="15" name="14 Rectángulo redondeado"/>
          <p:cNvSpPr/>
          <p:nvPr/>
        </p:nvSpPr>
        <p:spPr>
          <a:xfrm>
            <a:off x="251520" y="980728"/>
            <a:ext cx="4320480" cy="496855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4.2.1. Verificar que el estado no destinó más del 40% de los recursos federales transferidos para el pago de remuneraciones del personal ya contratado directamente involucrado en la prestación de servicios de atención a los afiliados al sistema; asimismo, verificar que durante el primer trimestre del año fueron validados los perfiles y puestos por la Dirección General de Financiamiento de la CNPSS; asimismo, comprobar que del total de los recursos de remuneraciones del personal, el estado no destinó más del 20% para la contratación del personal de la rama administrativa y el 80% restante para el personal considerado en el catálogo de la rama médica</a:t>
            </a:r>
            <a:r>
              <a:rPr lang="es-MX" sz="1600" dirty="0" smtClean="0"/>
              <a:t>.</a:t>
            </a:r>
            <a:endParaRPr lang="es-MX" sz="1600" dirty="0"/>
          </a:p>
        </p:txBody>
      </p:sp>
    </p:spTree>
    <p:extLst>
      <p:ext uri="{BB962C8B-B14F-4D97-AF65-F5344CB8AC3E}">
        <p14:creationId xmlns:p14="http://schemas.microsoft.com/office/powerpoint/2010/main" val="15047757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5112569" cy="452396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a:solidFill>
                  <a:schemeClr val="bg1"/>
                </a:solidFill>
                <a:ea typeface="Times New Roman" pitchFamily="18" charset="0"/>
                <a:cs typeface="Arial" pitchFamily="34" charset="0"/>
              </a:rPr>
              <a:t>Verificar que en el expediente está integrada la documentación que acredita el perfil de la plaza </a:t>
            </a:r>
            <a:r>
              <a:rPr lang="es-MX" sz="1600" dirty="0" smtClean="0">
                <a:solidFill>
                  <a:schemeClr val="bg1"/>
                </a:solidFill>
                <a:ea typeface="Times New Roman" pitchFamily="18" charset="0"/>
                <a:cs typeface="Arial" pitchFamily="34" charset="0"/>
              </a:rPr>
              <a:t>contratada.</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En </a:t>
            </a:r>
            <a:r>
              <a:rPr lang="es-MX" sz="1600" dirty="0">
                <a:solidFill>
                  <a:schemeClr val="bg1"/>
                </a:solidFill>
                <a:ea typeface="Times New Roman" pitchFamily="18" charset="0"/>
                <a:cs typeface="Arial" pitchFamily="34" charset="0"/>
              </a:rPr>
              <a:t>el caso de los profesionistas, constatar que se dispone de la cédula profesional de la Dirección General de Profesiones (DGP) de la Secretaría de Educación Pública (SEP) y el título profesional, emitido por una Institución educativa con reconocimiento oficial de la SEP</a:t>
            </a:r>
            <a:r>
              <a:rPr lang="es-MX" sz="1600" dirty="0" smtClean="0">
                <a:solidFill>
                  <a:schemeClr val="bg1"/>
                </a:solidFill>
                <a:ea typeface="Times New Roman" pitchFamily="18" charset="0"/>
                <a:cs typeface="Arial" pitchFamily="34" charset="0"/>
              </a:rPr>
              <a:t>.</a:t>
            </a:r>
          </a:p>
          <a:p>
            <a:pPr marL="342900" lvl="0" indent="-342900" algn="just">
              <a:buAutoNum type="alphaLcParenR"/>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41</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4.2.2 </a:t>
            </a:r>
            <a:r>
              <a:rPr lang="es-MX" sz="1600" dirty="0"/>
              <a:t>Verificar que el personal acredite el perfil para ocupar la plaza contratada.</a:t>
            </a:r>
          </a:p>
        </p:txBody>
      </p:sp>
    </p:spTree>
    <p:extLst>
      <p:ext uri="{BB962C8B-B14F-4D97-AF65-F5344CB8AC3E}">
        <p14:creationId xmlns:p14="http://schemas.microsoft.com/office/powerpoint/2010/main" val="1564288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En la </a:t>
            </a:r>
            <a:r>
              <a:rPr lang="es-MX" sz="1600" dirty="0">
                <a:solidFill>
                  <a:schemeClr val="bg1"/>
                </a:solidFill>
                <a:ea typeface="Times New Roman" pitchFamily="18" charset="0"/>
                <a:cs typeface="Arial" pitchFamily="34" charset="0"/>
              </a:rPr>
              <a:t>verificación de expedientes de los médicos especialistas, además de </a:t>
            </a:r>
            <a:r>
              <a:rPr lang="es-MX" sz="1600" dirty="0" smtClean="0">
                <a:solidFill>
                  <a:schemeClr val="bg1"/>
                </a:solidFill>
                <a:ea typeface="Times New Roman" pitchFamily="18" charset="0"/>
                <a:cs typeface="Arial" pitchFamily="34" charset="0"/>
              </a:rPr>
              <a:t>lo señalado </a:t>
            </a:r>
            <a:r>
              <a:rPr lang="es-MX" sz="1600" dirty="0">
                <a:solidFill>
                  <a:schemeClr val="bg1"/>
                </a:solidFill>
                <a:ea typeface="Times New Roman" pitchFamily="18" charset="0"/>
                <a:cs typeface="Arial" pitchFamily="34" charset="0"/>
              </a:rPr>
              <a:t>en el punto anterior deberá verificarse que se cuente con la cédula que avala la especialidad y validar los datos en la página de Internet de la DGP, si los datos de la cédula de especialidad no correspondan con los registrados en la página antes mencionada se procederá a cuantificar el monto de los pagos indebidos</a:t>
            </a:r>
            <a:r>
              <a:rPr lang="es-MX" sz="1600" dirty="0" smtClean="0">
                <a:solidFill>
                  <a:schemeClr val="bg1"/>
                </a:solidFill>
                <a:ea typeface="Times New Roman" pitchFamily="18" charset="0"/>
                <a:cs typeface="Arial" pitchFamily="34" charset="0"/>
              </a:rPr>
              <a:t>.</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42</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4.2.2 </a:t>
            </a:r>
            <a:r>
              <a:rPr lang="es-ES" sz="1600" dirty="0"/>
              <a:t>Verificar que el personal acredite el perfil para ocupar la plaza contratada.</a:t>
            </a:r>
            <a:endParaRPr lang="es-MX" sz="1600" dirty="0"/>
          </a:p>
        </p:txBody>
      </p:sp>
    </p:spTree>
    <p:extLst>
      <p:ext uri="{BB962C8B-B14F-4D97-AF65-F5344CB8AC3E}">
        <p14:creationId xmlns:p14="http://schemas.microsoft.com/office/powerpoint/2010/main" val="27346249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MX" sz="1600"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resultado con observación por falta de documentación, la acción homologada sería un P.O., hasta por el monto total pagado, o en su caso, por la diferencia que resulte entre el monto total pagado como médico especialista y lo que debería de haber percibido como médico general.</a:t>
            </a:r>
          </a:p>
          <a:p>
            <a:pPr algn="just"/>
            <a:endParaRPr lang="es-MX" sz="1600" b="1" dirty="0" smtClean="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que los documentos que acrediten la profesión o la especialidad del personal se presuman como apócrifos, se deberá de presentar una Denuncia de Hechos.</a:t>
            </a: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43</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4.2.2 </a:t>
            </a:r>
            <a:r>
              <a:rPr lang="es-ES" sz="1600" dirty="0"/>
              <a:t>Verificar que el personal acredite el perfil para ocupar la plaza contratada.</a:t>
            </a:r>
            <a:endParaRPr lang="es-MX" sz="1600" dirty="0"/>
          </a:p>
        </p:txBody>
      </p:sp>
    </p:spTree>
    <p:extLst>
      <p:ext uri="{BB962C8B-B14F-4D97-AF65-F5344CB8AC3E}">
        <p14:creationId xmlns:p14="http://schemas.microsoft.com/office/powerpoint/2010/main" val="3983903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solidFill>
                  <a:schemeClr val="bg1"/>
                </a:solidFill>
                <a:ea typeface="Times New Roman" pitchFamily="18" charset="0"/>
                <a:cs typeface="Arial" pitchFamily="34" charset="0"/>
              </a:rPr>
              <a:t>Solicitar los </a:t>
            </a:r>
            <a:r>
              <a:rPr lang="es-MX" sz="1600" dirty="0">
                <a:solidFill>
                  <a:schemeClr val="bg1"/>
                </a:solidFill>
                <a:ea typeface="Times New Roman" pitchFamily="18" charset="0"/>
                <a:cs typeface="Arial" pitchFamily="34" charset="0"/>
              </a:rPr>
              <a:t>tabuladores de sueldo autorizados para el ejercicio </a:t>
            </a:r>
            <a:r>
              <a:rPr lang="es-MX" sz="1600" dirty="0" smtClean="0">
                <a:solidFill>
                  <a:schemeClr val="bg1"/>
                </a:solidFill>
                <a:ea typeface="Times New Roman" pitchFamily="18" charset="0"/>
                <a:cs typeface="Arial" pitchFamily="34" charset="0"/>
              </a:rPr>
              <a:t>2014 y 2016 </a:t>
            </a:r>
            <a:r>
              <a:rPr lang="es-MX" sz="1600" dirty="0">
                <a:solidFill>
                  <a:schemeClr val="bg1"/>
                </a:solidFill>
                <a:ea typeface="Times New Roman" pitchFamily="18" charset="0"/>
                <a:cs typeface="Arial" pitchFamily="34" charset="0"/>
              </a:rPr>
              <a:t>por parte de la Secretaría de Salud. </a:t>
            </a:r>
            <a:endParaRPr lang="es-MX" sz="1600" dirty="0" smtClean="0">
              <a:solidFill>
                <a:schemeClr val="bg1"/>
              </a:solidFill>
              <a:ea typeface="Times New Roman" pitchFamily="18" charset="0"/>
              <a:cs typeface="Arial" pitchFamily="34" charset="0"/>
            </a:endParaRP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no se realizaron pagos de conceptos de nómina no considerados en la normativa aplicable</a:t>
            </a:r>
            <a:r>
              <a:rPr lang="es-MX" sz="1600" dirty="0" smtClean="0">
                <a:solidFill>
                  <a:schemeClr val="bg1"/>
                </a:solidFill>
                <a:ea typeface="Times New Roman" pitchFamily="18" charset="0"/>
                <a:cs typeface="Arial" pitchFamily="34" charset="0"/>
              </a:rPr>
              <a:t>.</a:t>
            </a:r>
          </a:p>
          <a:p>
            <a:pPr marL="342900" lvl="0" indent="-342900" algn="just">
              <a:buAutoNum type="alphaLcParenR"/>
            </a:pPr>
            <a:endParaRPr lang="es-MX" sz="1600"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observación la acción sería un P.O.</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44</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4.2.3 </a:t>
            </a:r>
            <a:r>
              <a:rPr lang="es-ES" sz="1600" dirty="0"/>
              <a:t>Comprobar que los pagos al personal se ajustaron a los tabuladores autorizados y que los pagos por concepto de compensaciones, bonos, estímulos económicos, conceptos extraordinarios, entre otros, se efectuaron de conformidad con las disposiciones jurídicas aplicables.</a:t>
            </a:r>
            <a:endParaRPr lang="es-MX" sz="1600" dirty="0"/>
          </a:p>
        </p:txBody>
      </p:sp>
    </p:spTree>
    <p:extLst>
      <p:ext uri="{BB962C8B-B14F-4D97-AF65-F5344CB8AC3E}">
        <p14:creationId xmlns:p14="http://schemas.microsoft.com/office/powerpoint/2010/main" val="20243461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44824"/>
            <a:ext cx="4968553" cy="475252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smtClean="0">
                <a:solidFill>
                  <a:schemeClr val="bg1"/>
                </a:solidFill>
                <a:ea typeface="Times New Roman" pitchFamily="18" charset="0"/>
                <a:cs typeface="Arial" pitchFamily="34" charset="0"/>
              </a:rPr>
              <a:t>De </a:t>
            </a:r>
            <a:r>
              <a:rPr lang="es-MX" sz="1600" dirty="0">
                <a:solidFill>
                  <a:schemeClr val="bg1"/>
                </a:solidFill>
                <a:ea typeface="Times New Roman" pitchFamily="18" charset="0"/>
                <a:cs typeface="Arial" pitchFamily="34" charset="0"/>
              </a:rPr>
              <a:t>las nóminas financiadas con recursos </a:t>
            </a:r>
            <a:r>
              <a:rPr lang="es-MX" sz="1600" dirty="0" smtClean="0">
                <a:solidFill>
                  <a:schemeClr val="bg1"/>
                </a:solidFill>
                <a:ea typeface="Times New Roman" pitchFamily="18" charset="0"/>
                <a:cs typeface="Arial" pitchFamily="34" charset="0"/>
              </a:rPr>
              <a:t>del programa, </a:t>
            </a:r>
            <a:r>
              <a:rPr lang="es-MX" sz="1600" dirty="0">
                <a:solidFill>
                  <a:schemeClr val="bg1"/>
                </a:solidFill>
                <a:ea typeface="Times New Roman" pitchFamily="18" charset="0"/>
                <a:cs typeface="Arial" pitchFamily="34" charset="0"/>
              </a:rPr>
              <a:t>seleccionar una muestra razonable de unidades médicas para su visita, de acuerdo a las distancias que se encuentren, del núm. de personal que se encuentre adscrito a éstas y de las condiciones de seguridad de la entidad</a:t>
            </a:r>
            <a:r>
              <a:rPr lang="es-MX" sz="1600" dirty="0" smtClean="0">
                <a:solidFill>
                  <a:schemeClr val="bg1"/>
                </a:solidFill>
                <a:ea typeface="Times New Roman" pitchFamily="18" charset="0"/>
                <a:cs typeface="Arial" pitchFamily="34" charset="0"/>
              </a:rPr>
              <a:t>.</a:t>
            </a:r>
          </a:p>
          <a:p>
            <a:pPr marL="342900" lvl="0" indent="-342900" algn="just">
              <a:buAutoNum type="alphaLcParenR"/>
            </a:pPr>
            <a:endParaRPr lang="es-MX" sz="1600" dirty="0" smtClean="0">
              <a:solidFill>
                <a:schemeClr val="bg1"/>
              </a:solidFill>
              <a:ea typeface="Times New Roman" pitchFamily="18" charset="0"/>
              <a:cs typeface="Arial" pitchFamily="34" charset="0"/>
            </a:endParaRPr>
          </a:p>
          <a:p>
            <a:pPr marL="342900" lvl="0" indent="-342900" algn="just">
              <a:buAutoNum type="alphaLcParenR"/>
            </a:pPr>
            <a:r>
              <a:rPr lang="es-MX" sz="1600" dirty="0">
                <a:solidFill>
                  <a:schemeClr val="bg1"/>
                </a:solidFill>
                <a:ea typeface="Times New Roman" pitchFamily="18" charset="0"/>
                <a:cs typeface="Arial" pitchFamily="34" charset="0"/>
              </a:rPr>
              <a:t>En la visita, verificar que el personal </a:t>
            </a:r>
            <a:r>
              <a:rPr lang="es-MX" sz="1600" dirty="0" smtClean="0">
                <a:solidFill>
                  <a:schemeClr val="bg1"/>
                </a:solidFill>
                <a:ea typeface="Times New Roman" pitchFamily="18" charset="0"/>
                <a:cs typeface="Arial" pitchFamily="34" charset="0"/>
              </a:rPr>
              <a:t>preste </a:t>
            </a:r>
            <a:r>
              <a:rPr lang="es-MX" sz="1600" dirty="0">
                <a:solidFill>
                  <a:schemeClr val="bg1"/>
                </a:solidFill>
                <a:ea typeface="Times New Roman" pitchFamily="18" charset="0"/>
                <a:cs typeface="Arial" pitchFamily="34" charset="0"/>
              </a:rPr>
              <a:t>sus servicios a los afiliados al sistema</a:t>
            </a:r>
            <a:r>
              <a:rPr lang="es-MX" sz="1600" dirty="0" smtClean="0">
                <a:solidFill>
                  <a:schemeClr val="bg1"/>
                </a:solidFill>
                <a:ea typeface="Times New Roman" pitchFamily="18" charset="0"/>
                <a:cs typeface="Arial" pitchFamily="34" charset="0"/>
              </a:rPr>
              <a:t>.</a:t>
            </a:r>
          </a:p>
          <a:p>
            <a:pPr lvl="0" algn="just"/>
            <a:endParaRPr lang="es-MX" sz="1600" dirty="0" smtClean="0">
              <a:solidFill>
                <a:schemeClr val="bg1"/>
              </a:solidFill>
              <a:ea typeface="Times New Roman" pitchFamily="18" charset="0"/>
              <a:cs typeface="Arial" pitchFamily="34" charset="0"/>
            </a:endParaRPr>
          </a:p>
          <a:p>
            <a:pPr lvl="0" algn="just"/>
            <a:r>
              <a:rPr lang="es-MX" sz="1600" b="1" dirty="0">
                <a:solidFill>
                  <a:schemeClr val="bg1"/>
                </a:solidFill>
                <a:ea typeface="Times New Roman" pitchFamily="18" charset="0"/>
                <a:cs typeface="Arial" pitchFamily="34" charset="0"/>
              </a:rPr>
              <a:t>En caso de no localizar </a:t>
            </a:r>
            <a:r>
              <a:rPr lang="es-MX" sz="1600" b="1" dirty="0" smtClean="0">
                <a:solidFill>
                  <a:schemeClr val="bg1"/>
                </a:solidFill>
                <a:ea typeface="Times New Roman" pitchFamily="18" charset="0"/>
                <a:cs typeface="Arial" pitchFamily="34" charset="0"/>
              </a:rPr>
              <a:t>al personal </a:t>
            </a:r>
            <a:r>
              <a:rPr lang="es-MX" sz="1600" b="1" dirty="0">
                <a:solidFill>
                  <a:schemeClr val="bg1"/>
                </a:solidFill>
                <a:ea typeface="Times New Roman" pitchFamily="18" charset="0"/>
                <a:cs typeface="Arial" pitchFamily="34" charset="0"/>
              </a:rPr>
              <a:t>en la </a:t>
            </a:r>
            <a:r>
              <a:rPr lang="es-MX" sz="1600" b="1" dirty="0" smtClean="0">
                <a:solidFill>
                  <a:schemeClr val="bg1"/>
                </a:solidFill>
                <a:ea typeface="Times New Roman" pitchFamily="18" charset="0"/>
                <a:cs typeface="Arial" pitchFamily="34" charset="0"/>
              </a:rPr>
              <a:t>visita </a:t>
            </a:r>
            <a:r>
              <a:rPr lang="es-MX" sz="1600" b="1" dirty="0">
                <a:solidFill>
                  <a:schemeClr val="bg1"/>
                </a:solidFill>
                <a:ea typeface="Times New Roman" pitchFamily="18" charset="0"/>
                <a:cs typeface="Arial" pitchFamily="34" charset="0"/>
              </a:rPr>
              <a:t>y no exista una aclaración al respecto, </a:t>
            </a:r>
            <a:r>
              <a:rPr lang="es-MX" sz="1600" b="1" dirty="0" smtClean="0">
                <a:solidFill>
                  <a:schemeClr val="bg1"/>
                </a:solidFill>
                <a:ea typeface="Times New Roman" pitchFamily="18" charset="0"/>
                <a:cs typeface="Arial" pitchFamily="34" charset="0"/>
              </a:rPr>
              <a:t>o se trate de personal que no presta atención a los afiliados del programa, la acción sería un P.O. por los </a:t>
            </a:r>
            <a:r>
              <a:rPr lang="es-MX" sz="1600" b="1" dirty="0">
                <a:solidFill>
                  <a:schemeClr val="bg1"/>
                </a:solidFill>
                <a:ea typeface="Times New Roman" pitchFamily="18" charset="0"/>
                <a:cs typeface="Arial" pitchFamily="34" charset="0"/>
              </a:rPr>
              <a:t>pagos que se le </a:t>
            </a:r>
            <a:r>
              <a:rPr lang="es-MX" sz="1600" b="1" dirty="0" smtClean="0">
                <a:solidFill>
                  <a:schemeClr val="bg1"/>
                </a:solidFill>
                <a:ea typeface="Times New Roman" pitchFamily="18" charset="0"/>
                <a:cs typeface="Arial" pitchFamily="34" charset="0"/>
              </a:rPr>
              <a:t>efectuaron a dicho personal.</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45</a:t>
            </a:fld>
            <a:endParaRPr lang="es-MX" dirty="0"/>
          </a:p>
        </p:txBody>
      </p:sp>
      <p:sp>
        <p:nvSpPr>
          <p:cNvPr id="15" name="14 Rectángulo redondeado"/>
          <p:cNvSpPr/>
          <p:nvPr/>
        </p:nvSpPr>
        <p:spPr>
          <a:xfrm>
            <a:off x="500034" y="1500174"/>
            <a:ext cx="3143272" cy="423308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4.2.4 </a:t>
            </a:r>
            <a:r>
              <a:rPr lang="es-ES" sz="1600" dirty="0"/>
              <a:t>Constatar que únicamente se realizaron pagos al personal ya contratado directamente involucrado en la prestación de servicios de atención a los afiliados del sistema y de las unidades médicas participantes; asimismo, verificar que el personal con plaza de médico no realice funciones administrativas.</a:t>
            </a:r>
            <a:endParaRPr lang="es-MX" sz="1600" dirty="0"/>
          </a:p>
        </p:txBody>
      </p:sp>
    </p:spTree>
    <p:extLst>
      <p:ext uri="{BB962C8B-B14F-4D97-AF65-F5344CB8AC3E}">
        <p14:creationId xmlns:p14="http://schemas.microsoft.com/office/powerpoint/2010/main" val="11807819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a:solidFill>
                  <a:schemeClr val="bg1"/>
                </a:solidFill>
                <a:ea typeface="Times New Roman" pitchFamily="18" charset="0"/>
                <a:cs typeface="Arial" pitchFamily="34" charset="0"/>
              </a:rPr>
              <a:t>Solicitar la relación de personal eventual activo en </a:t>
            </a:r>
            <a:r>
              <a:rPr lang="es-MX" sz="1600" dirty="0" smtClean="0">
                <a:solidFill>
                  <a:schemeClr val="bg1"/>
                </a:solidFill>
                <a:ea typeface="Times New Roman" pitchFamily="18" charset="0"/>
                <a:cs typeface="Arial" pitchFamily="34" charset="0"/>
              </a:rPr>
              <a:t>2016, así como los contratos del personal eventual.</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Comparar la relación del personal con </a:t>
            </a:r>
            <a:r>
              <a:rPr lang="es-MX" sz="1600" dirty="0">
                <a:solidFill>
                  <a:schemeClr val="bg1"/>
                </a:solidFill>
                <a:ea typeface="Times New Roman" pitchFamily="18" charset="0"/>
                <a:cs typeface="Arial" pitchFamily="34" charset="0"/>
              </a:rPr>
              <a:t>la tabla de nómina eventuales identificando los pagos en exceso o a personal que no tiene contrato. </a:t>
            </a:r>
          </a:p>
          <a:p>
            <a:pPr marL="342900" lvl="0" indent="-342900" algn="just">
              <a:buAutoNum type="alphaLcParenR"/>
            </a:pPr>
            <a:endParaRPr lang="es-MX" sz="1600" dirty="0" smtClean="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en la cláusula correspondiente al contrato, la actividad señalada corresponda al objetivo del Seguro Popular</a:t>
            </a:r>
            <a:r>
              <a:rPr lang="es-MX" sz="1600" dirty="0" smtClean="0">
                <a:solidFill>
                  <a:schemeClr val="bg1"/>
                </a:solidFill>
                <a:ea typeface="Times New Roman" pitchFamily="18" charset="0"/>
                <a:cs typeface="Arial" pitchFamily="34" charset="0"/>
              </a:rPr>
              <a:t>.</a:t>
            </a:r>
          </a:p>
          <a:p>
            <a:pPr marL="342900" lvl="0" indent="-342900" algn="just">
              <a:buAutoNum type="alphaLcParenR"/>
            </a:pPr>
            <a:endParaRPr lang="es-MX" sz="1600" dirty="0">
              <a:solidFill>
                <a:schemeClr val="bg1"/>
              </a:solidFill>
              <a:ea typeface="Times New Roman" pitchFamily="18" charset="0"/>
              <a:cs typeface="Arial" pitchFamily="34" charset="0"/>
            </a:endParaRPr>
          </a:p>
          <a:p>
            <a:pPr lvl="0" algn="just"/>
            <a:r>
              <a:rPr lang="es-MX" sz="1600" b="1" dirty="0">
                <a:solidFill>
                  <a:schemeClr val="bg1"/>
                </a:solidFill>
                <a:ea typeface="Times New Roman" pitchFamily="18" charset="0"/>
                <a:cs typeface="Arial" pitchFamily="34" charset="0"/>
              </a:rPr>
              <a:t>En caso de observación la acción </a:t>
            </a:r>
            <a:r>
              <a:rPr lang="es-MX" sz="1600" b="1" dirty="0" smtClean="0">
                <a:solidFill>
                  <a:schemeClr val="bg1"/>
                </a:solidFill>
                <a:ea typeface="Times New Roman" pitchFamily="18" charset="0"/>
                <a:cs typeface="Arial" pitchFamily="34" charset="0"/>
              </a:rPr>
              <a:t>sería un P.O.</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46</a:t>
            </a:fld>
            <a:endParaRPr lang="es-MX" dirty="0"/>
          </a:p>
        </p:txBody>
      </p:sp>
      <p:sp>
        <p:nvSpPr>
          <p:cNvPr id="15" name="14 Rectángulo redondeado"/>
          <p:cNvSpPr/>
          <p:nvPr/>
        </p:nvSpPr>
        <p:spPr>
          <a:xfrm>
            <a:off x="500034" y="1500174"/>
            <a:ext cx="3143272" cy="387304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4.2.5 </a:t>
            </a:r>
            <a:r>
              <a:rPr lang="es-ES" sz="1600" dirty="0"/>
              <a:t>Verificar que el estado formalizó la contratación del personal eventual y los pagos se ajustaron a los pactados; asimismo, constatar que en caso de nuevas contrataciones se apeguen a lo establecido en la normativa.</a:t>
            </a:r>
            <a:endParaRPr lang="es-MX" sz="1600" dirty="0"/>
          </a:p>
        </p:txBody>
      </p:sp>
    </p:spTree>
    <p:extLst>
      <p:ext uri="{BB962C8B-B14F-4D97-AF65-F5344CB8AC3E}">
        <p14:creationId xmlns:p14="http://schemas.microsoft.com/office/powerpoint/2010/main" val="36656687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AutoNum type="alphaLcParenR"/>
            </a:pPr>
            <a:r>
              <a:rPr lang="es-MX" sz="1600" dirty="0">
                <a:solidFill>
                  <a:schemeClr val="bg1"/>
                </a:solidFill>
                <a:ea typeface="Times New Roman" pitchFamily="18" charset="0"/>
                <a:cs typeface="Arial" pitchFamily="34" charset="0"/>
              </a:rPr>
              <a:t>Solicitar la relación de personal comisionado a otras dependencias y sus </a:t>
            </a:r>
            <a:r>
              <a:rPr lang="es-MX" sz="1600" dirty="0" smtClean="0">
                <a:solidFill>
                  <a:schemeClr val="bg1"/>
                </a:solidFill>
                <a:ea typeface="Times New Roman" pitchFamily="18" charset="0"/>
                <a:cs typeface="Arial" pitchFamily="34" charset="0"/>
              </a:rPr>
              <a:t>oficios.</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Identificar </a:t>
            </a:r>
            <a:r>
              <a:rPr lang="es-MX" sz="1600" dirty="0">
                <a:solidFill>
                  <a:schemeClr val="bg1"/>
                </a:solidFill>
                <a:ea typeface="Times New Roman" pitchFamily="18" charset="0"/>
                <a:cs typeface="Arial" pitchFamily="34" charset="0"/>
              </a:rPr>
              <a:t>al personal que fue comisionado a otras dependencias cuyas funciones son distintas a los objetivos del </a:t>
            </a:r>
            <a:r>
              <a:rPr lang="es-MX" sz="1600" dirty="0" smtClean="0">
                <a:solidFill>
                  <a:schemeClr val="bg1"/>
                </a:solidFill>
                <a:ea typeface="Times New Roman" pitchFamily="18" charset="0"/>
                <a:cs typeface="Arial" pitchFamily="34" charset="0"/>
              </a:rPr>
              <a:t>programa.</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ES" sz="1600" dirty="0" smtClean="0">
                <a:solidFill>
                  <a:schemeClr val="bg1"/>
                </a:solidFill>
                <a:ea typeface="Times New Roman" pitchFamily="18" charset="0"/>
                <a:cs typeface="Arial" pitchFamily="34" charset="0"/>
              </a:rPr>
              <a:t>Solicitar </a:t>
            </a:r>
            <a:r>
              <a:rPr lang="es-ES" sz="1600" dirty="0">
                <a:solidFill>
                  <a:schemeClr val="bg1"/>
                </a:solidFill>
                <a:ea typeface="Times New Roman" pitchFamily="18" charset="0"/>
                <a:cs typeface="Arial" pitchFamily="34" charset="0"/>
              </a:rPr>
              <a:t>la relación del personal con licencia con goce de sueldo</a:t>
            </a:r>
            <a:r>
              <a:rPr lang="es-ES" sz="1600" dirty="0" smtClean="0">
                <a:solidFill>
                  <a:schemeClr val="bg1"/>
                </a:solidFill>
                <a:ea typeface="Times New Roman" pitchFamily="18" charset="0"/>
                <a:cs typeface="Arial" pitchFamily="34" charset="0"/>
              </a:rPr>
              <a:t>.</a:t>
            </a:r>
          </a:p>
          <a:p>
            <a:pPr marL="342900" lvl="0" indent="-342900" algn="just">
              <a:buAutoNum type="alphaLcParenR"/>
            </a:pPr>
            <a:endParaRPr lang="es-MX" sz="1600" dirty="0">
              <a:solidFill>
                <a:schemeClr val="bg1"/>
              </a:solidFill>
              <a:ea typeface="Times New Roman" pitchFamily="18" charset="0"/>
              <a:cs typeface="Arial" pitchFamily="34" charset="0"/>
            </a:endParaRPr>
          </a:p>
          <a:p>
            <a:pPr marL="342900" lvl="0" indent="-342900" algn="just">
              <a:buAutoNum type="alphaLcParenR"/>
            </a:pPr>
            <a:r>
              <a:rPr lang="es-MX" sz="1600" dirty="0" smtClean="0">
                <a:solidFill>
                  <a:schemeClr val="bg1"/>
                </a:solidFill>
                <a:ea typeface="Times New Roman" pitchFamily="18" charset="0"/>
                <a:cs typeface="Arial" pitchFamily="34" charset="0"/>
              </a:rPr>
              <a:t>Validar </a:t>
            </a:r>
            <a:r>
              <a:rPr lang="es-MX" sz="1600" dirty="0">
                <a:solidFill>
                  <a:schemeClr val="bg1"/>
                </a:solidFill>
                <a:ea typeface="Times New Roman" pitchFamily="18" charset="0"/>
                <a:cs typeface="Arial" pitchFamily="34" charset="0"/>
              </a:rPr>
              <a:t>que los datos contenidos en la tabla de </a:t>
            </a:r>
            <a:r>
              <a:rPr lang="es-MX" sz="1600" dirty="0" smtClean="0">
                <a:solidFill>
                  <a:schemeClr val="bg1"/>
                </a:solidFill>
                <a:ea typeface="Times New Roman" pitchFamily="18" charset="0"/>
                <a:cs typeface="Arial" pitchFamily="34" charset="0"/>
              </a:rPr>
              <a:t>“empleados baja” </a:t>
            </a:r>
            <a:r>
              <a:rPr lang="es-MX" sz="1600" dirty="0">
                <a:solidFill>
                  <a:schemeClr val="bg1"/>
                </a:solidFill>
                <a:ea typeface="Times New Roman" pitchFamily="18" charset="0"/>
                <a:cs typeface="Arial" pitchFamily="34" charset="0"/>
              </a:rPr>
              <a:t>corresponda sólo a bajas definitivas y a </a:t>
            </a:r>
            <a:r>
              <a:rPr lang="es-MX" sz="1600" dirty="0" smtClean="0">
                <a:solidFill>
                  <a:schemeClr val="bg1"/>
                </a:solidFill>
                <a:ea typeface="Times New Roman" pitchFamily="18" charset="0"/>
                <a:cs typeface="Arial" pitchFamily="34" charset="0"/>
              </a:rPr>
              <a:t>licencias </a:t>
            </a:r>
            <a:r>
              <a:rPr lang="es-MX" sz="1600" dirty="0">
                <a:solidFill>
                  <a:schemeClr val="bg1"/>
                </a:solidFill>
                <a:ea typeface="Times New Roman" pitchFamily="18" charset="0"/>
                <a:cs typeface="Arial" pitchFamily="34" charset="0"/>
              </a:rPr>
              <a:t>sin goce de sueldo con los Formatos </a:t>
            </a:r>
            <a:r>
              <a:rPr lang="es-MX" sz="1600" dirty="0" smtClean="0">
                <a:solidFill>
                  <a:schemeClr val="bg1"/>
                </a:solidFill>
                <a:ea typeface="Times New Roman" pitchFamily="18" charset="0"/>
                <a:cs typeface="Arial" pitchFamily="34" charset="0"/>
              </a:rPr>
              <a:t>Únicos </a:t>
            </a:r>
            <a:r>
              <a:rPr lang="es-MX" sz="1600" dirty="0">
                <a:solidFill>
                  <a:schemeClr val="bg1"/>
                </a:solidFill>
                <a:ea typeface="Times New Roman" pitchFamily="18" charset="0"/>
                <a:cs typeface="Arial" pitchFamily="34" charset="0"/>
              </a:rPr>
              <a:t>de Movimientos de Personal (FUMP</a:t>
            </a:r>
            <a:r>
              <a:rPr lang="es-MX" sz="1600" dirty="0" smtClean="0">
                <a:solidFill>
                  <a:schemeClr val="bg1"/>
                </a:solidFill>
                <a:ea typeface="Times New Roman" pitchFamily="18" charset="0"/>
                <a:cs typeface="Arial" pitchFamily="34" charset="0"/>
              </a:rPr>
              <a:t>).</a:t>
            </a: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47</a:t>
            </a:fld>
            <a:endParaRPr lang="es-MX" dirty="0"/>
          </a:p>
        </p:txBody>
      </p:sp>
      <p:sp>
        <p:nvSpPr>
          <p:cNvPr id="15" name="14 Rectángulo redondeado"/>
          <p:cNvSpPr/>
          <p:nvPr/>
        </p:nvSpPr>
        <p:spPr>
          <a:xfrm>
            <a:off x="500034" y="1500174"/>
            <a:ext cx="3143272" cy="4665130"/>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4.2.6 </a:t>
            </a:r>
            <a:r>
              <a:rPr lang="es-ES" sz="1600" dirty="0"/>
              <a:t>Constatar que no se otorgaron licencias con goce de sueldo a personal que presta sus servicios a los afiliados del SPSS, por comisiones a otras áreas o entidades que no prestan servicios de atención a los afiliados al SPSS, así como pagos a personal que causó baja temporal o definitiva, o que contó con permiso o licencia sin goce de sueldo; asimismo, verificar el reintegro a la cuenta bancaria específica del programa o destino de los pagos cancelados.</a:t>
            </a:r>
            <a:endParaRPr lang="es-MX" sz="1600" dirty="0"/>
          </a:p>
        </p:txBody>
      </p:sp>
    </p:spTree>
    <p:extLst>
      <p:ext uri="{BB962C8B-B14F-4D97-AF65-F5344CB8AC3E}">
        <p14:creationId xmlns:p14="http://schemas.microsoft.com/office/powerpoint/2010/main" val="8124617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896545" cy="445195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5"/>
            </a:pPr>
            <a:r>
              <a:rPr lang="es-MX" sz="1600" dirty="0" smtClean="0">
                <a:solidFill>
                  <a:schemeClr val="bg1"/>
                </a:solidFill>
                <a:ea typeface="Times New Roman" pitchFamily="18" charset="0"/>
                <a:cs typeface="Arial" pitchFamily="34" charset="0"/>
              </a:rPr>
              <a:t>Validar </a:t>
            </a:r>
            <a:r>
              <a:rPr lang="es-MX" sz="1600" dirty="0">
                <a:solidFill>
                  <a:schemeClr val="bg1"/>
                </a:solidFill>
                <a:ea typeface="Times New Roman" pitchFamily="18" charset="0"/>
                <a:cs typeface="Arial" pitchFamily="34" charset="0"/>
              </a:rPr>
              <a:t>la tabla de cheques cancelados, del personal que causo bajá definitiva y del personal con licencia </a:t>
            </a:r>
            <a:r>
              <a:rPr lang="es-MX" sz="1600" dirty="0" smtClean="0">
                <a:solidFill>
                  <a:schemeClr val="bg1"/>
                </a:solidFill>
                <a:ea typeface="Times New Roman" pitchFamily="18" charset="0"/>
                <a:cs typeface="Arial" pitchFamily="34" charset="0"/>
              </a:rPr>
              <a:t>con y sin </a:t>
            </a:r>
            <a:r>
              <a:rPr lang="es-MX" sz="1600" dirty="0">
                <a:solidFill>
                  <a:schemeClr val="bg1"/>
                </a:solidFill>
                <a:ea typeface="Times New Roman" pitchFamily="18" charset="0"/>
                <a:cs typeface="Arial" pitchFamily="34" charset="0"/>
              </a:rPr>
              <a:t>goce de </a:t>
            </a:r>
            <a:r>
              <a:rPr lang="es-MX" sz="1600" dirty="0" smtClean="0">
                <a:solidFill>
                  <a:schemeClr val="bg1"/>
                </a:solidFill>
                <a:ea typeface="Times New Roman" pitchFamily="18" charset="0"/>
                <a:cs typeface="Arial" pitchFamily="34" charset="0"/>
              </a:rPr>
              <a:t>sueldo.</a:t>
            </a:r>
          </a:p>
          <a:p>
            <a:pPr marL="342900" lvl="0" indent="-342900" algn="just">
              <a:buFont typeface="+mj-lt"/>
              <a:buAutoNum type="alphaLcParenR" startAt="5"/>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5"/>
            </a:pPr>
            <a:r>
              <a:rPr lang="es-MX" sz="1600" dirty="0" smtClean="0">
                <a:solidFill>
                  <a:schemeClr val="bg1"/>
                </a:solidFill>
                <a:ea typeface="Times New Roman" pitchFamily="18" charset="0"/>
                <a:cs typeface="Arial" pitchFamily="34" charset="0"/>
              </a:rPr>
              <a:t>Realizar </a:t>
            </a:r>
            <a:r>
              <a:rPr lang="es-MX" sz="1600" dirty="0">
                <a:solidFill>
                  <a:schemeClr val="bg1"/>
                </a:solidFill>
                <a:ea typeface="Times New Roman" pitchFamily="18" charset="0"/>
                <a:cs typeface="Arial" pitchFamily="34" charset="0"/>
              </a:rPr>
              <a:t>cruce de las tablas de empleados baja, cheques cancelados y nóminas</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startAt="5"/>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5"/>
            </a:pPr>
            <a:r>
              <a:rPr lang="es-MX" sz="1600" dirty="0" smtClean="0">
                <a:solidFill>
                  <a:schemeClr val="bg1"/>
                </a:solidFill>
                <a:ea typeface="Times New Roman" pitchFamily="18" charset="0"/>
                <a:cs typeface="Arial" pitchFamily="34" charset="0"/>
              </a:rPr>
              <a:t>Verificar que el monto de los cheques cancelados fueron reintegrados a la cuenta bancaria del programa.</a:t>
            </a:r>
          </a:p>
          <a:p>
            <a:pPr lvl="0" algn="just"/>
            <a:endParaRPr lang="es-MX" sz="1600" dirty="0" smtClean="0">
              <a:solidFill>
                <a:schemeClr val="bg1"/>
              </a:solidFill>
              <a:ea typeface="Times New Roman" pitchFamily="18" charset="0"/>
              <a:cs typeface="Arial" pitchFamily="34" charset="0"/>
            </a:endParaRPr>
          </a:p>
          <a:p>
            <a:pPr lvl="0" algn="just"/>
            <a:r>
              <a:rPr lang="es-MX" sz="1600" b="1" dirty="0">
                <a:solidFill>
                  <a:schemeClr val="bg1"/>
                </a:solidFill>
                <a:ea typeface="Times New Roman" pitchFamily="18" charset="0"/>
                <a:cs typeface="Arial" pitchFamily="34" charset="0"/>
              </a:rPr>
              <a:t>En caso de observación la acción </a:t>
            </a:r>
            <a:r>
              <a:rPr lang="es-MX" sz="1600" b="1" dirty="0" smtClean="0">
                <a:solidFill>
                  <a:schemeClr val="bg1"/>
                </a:solidFill>
                <a:ea typeface="Times New Roman" pitchFamily="18" charset="0"/>
                <a:cs typeface="Arial" pitchFamily="34" charset="0"/>
              </a:rPr>
              <a:t>sería un P.O. y D.H. a comisionados al Sindicato.</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48</a:t>
            </a:fld>
            <a:endParaRPr lang="es-MX" dirty="0"/>
          </a:p>
        </p:txBody>
      </p:sp>
      <p:sp>
        <p:nvSpPr>
          <p:cNvPr id="15" name="14 Rectángulo redondeado"/>
          <p:cNvSpPr/>
          <p:nvPr/>
        </p:nvSpPr>
        <p:spPr>
          <a:xfrm>
            <a:off x="500034" y="1500174"/>
            <a:ext cx="3143272" cy="4665130"/>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4.2.6 </a:t>
            </a:r>
            <a:r>
              <a:rPr lang="es-MX" sz="1600" dirty="0"/>
              <a:t>Constatar que no se otorgaron licencias con goce de sueldo a personal que presta sus servicios a los afiliados del SPSS, por comisiones a otras áreas o entidades que no prestan servicios de atención a los afiliados al SPSS, así como pagos a personal que causó baja temporal o definitiva, o que contó con permiso o licencia sin goce de sueldo; asimismo, verificar el reintegro a la cuenta bancaria específica del programa o destino de los pagos cancelados.</a:t>
            </a:r>
          </a:p>
        </p:txBody>
      </p:sp>
    </p:spTree>
    <p:extLst>
      <p:ext uri="{BB962C8B-B14F-4D97-AF65-F5344CB8AC3E}">
        <p14:creationId xmlns:p14="http://schemas.microsoft.com/office/powerpoint/2010/main" val="23577587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a:solidFill>
                  <a:schemeClr val="bg1"/>
                </a:solidFill>
                <a:ea typeface="Times New Roman" pitchFamily="18" charset="0"/>
                <a:cs typeface="Arial" pitchFamily="34" charset="0"/>
              </a:rPr>
              <a:t>Solicitar las declaraciones de pago de impuestos pagadas con recursos del programa. (ISR, ISSSTE, FOVISSTE y SAR</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los pagos y enteros de impuestos, cuotas de los </a:t>
            </a:r>
            <a:r>
              <a:rPr lang="es-MX" sz="1600" dirty="0" smtClean="0">
                <a:solidFill>
                  <a:schemeClr val="bg1"/>
                </a:solidFill>
                <a:ea typeface="Times New Roman" pitchFamily="18" charset="0"/>
                <a:cs typeface="Arial" pitchFamily="34" charset="0"/>
              </a:rPr>
              <a:t>trabajadores </a:t>
            </a:r>
            <a:r>
              <a:rPr lang="es-MX" sz="1600" dirty="0">
                <a:solidFill>
                  <a:schemeClr val="bg1"/>
                </a:solidFill>
                <a:ea typeface="Times New Roman" pitchFamily="18" charset="0"/>
                <a:cs typeface="Arial" pitchFamily="34" charset="0"/>
              </a:rPr>
              <a:t>con recursos del programa, correspondan únicamente al personal adscrito al Seguro Popular. </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Comprobar </a:t>
            </a:r>
            <a:r>
              <a:rPr lang="es-MX" sz="1600" dirty="0">
                <a:solidFill>
                  <a:schemeClr val="bg1"/>
                </a:solidFill>
                <a:ea typeface="Times New Roman" pitchFamily="18" charset="0"/>
                <a:cs typeface="Arial" pitchFamily="34" charset="0"/>
              </a:rPr>
              <a:t>que no se realizaron pagos de impuestos estatales con recursos del programa. (impuesto sobre nómina u otros)</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49</a:t>
            </a:fld>
            <a:endParaRPr lang="es-MX" dirty="0"/>
          </a:p>
        </p:txBody>
      </p:sp>
      <p:sp>
        <p:nvSpPr>
          <p:cNvPr id="15" name="14 Rectángulo redondeado"/>
          <p:cNvSpPr/>
          <p:nvPr/>
        </p:nvSpPr>
        <p:spPr>
          <a:xfrm>
            <a:off x="500034" y="1500174"/>
            <a:ext cx="3143272" cy="4665130"/>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4.2.7 </a:t>
            </a:r>
            <a:r>
              <a:rPr lang="es-ES" sz="1600" dirty="0"/>
              <a:t>Verificar que se realizaron las retenciones y el pago correspondiente por concepto de impuestos y aportaciones de seguridad social (ISR, ISSSTE, FOVISSSTE, entre otros), sin que existieran pagos indebidos o en exceso.</a:t>
            </a:r>
            <a:endParaRPr lang="es-MX" sz="1600" dirty="0"/>
          </a:p>
        </p:txBody>
      </p:sp>
    </p:spTree>
    <p:extLst>
      <p:ext uri="{BB962C8B-B14F-4D97-AF65-F5344CB8AC3E}">
        <p14:creationId xmlns:p14="http://schemas.microsoft.com/office/powerpoint/2010/main" val="28730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28596" y="2071678"/>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
        <p:nvSpPr>
          <p:cNvPr id="4" name="3 Pentágono"/>
          <p:cNvSpPr/>
          <p:nvPr/>
        </p:nvSpPr>
        <p:spPr>
          <a:xfrm>
            <a:off x="2915816" y="2321711"/>
            <a:ext cx="1364732"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objetivos</a:t>
            </a:r>
            <a:endParaRPr lang="es-MX" b="1" dirty="0"/>
          </a:p>
        </p:txBody>
      </p:sp>
      <p:sp>
        <p:nvSpPr>
          <p:cNvPr id="5" name="4 Rectángulo redondeado"/>
          <p:cNvSpPr/>
          <p:nvPr/>
        </p:nvSpPr>
        <p:spPr>
          <a:xfrm>
            <a:off x="4427984" y="857232"/>
            <a:ext cx="4215982" cy="1357322"/>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t>El objetivo general del Seguro Popular es evitar el empobrecimiento de la población por motivos de salud. </a:t>
            </a:r>
          </a:p>
        </p:txBody>
      </p:sp>
      <p:sp>
        <p:nvSpPr>
          <p:cNvPr id="6" name="5 Rectángulo redondeado"/>
          <p:cNvSpPr/>
          <p:nvPr/>
        </p:nvSpPr>
        <p:spPr>
          <a:xfrm>
            <a:off x="4280548" y="2786058"/>
            <a:ext cx="4611932" cy="3307238"/>
          </a:xfrm>
          <a:prstGeom prst="roundRect">
            <a:avLst/>
          </a:prstGeom>
          <a:solidFill>
            <a:schemeClr val="accent6">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smtClean="0"/>
              <a:t>Los objetivos </a:t>
            </a:r>
            <a:r>
              <a:rPr lang="es-MX" dirty="0"/>
              <a:t>específicos son: </a:t>
            </a:r>
          </a:p>
          <a:p>
            <a:pPr algn="just"/>
            <a:endParaRPr lang="es-MX" dirty="0"/>
          </a:p>
          <a:p>
            <a:pPr algn="just"/>
            <a:r>
              <a:rPr lang="es-MX" dirty="0" smtClean="0"/>
              <a:t>1.Contribuir </a:t>
            </a:r>
            <a:r>
              <a:rPr lang="es-MX" dirty="0"/>
              <a:t>al logro de la cobertura universal en salud. </a:t>
            </a:r>
          </a:p>
          <a:p>
            <a:pPr algn="just"/>
            <a:r>
              <a:rPr lang="es-MX" dirty="0" smtClean="0"/>
              <a:t>2.Lograr </a:t>
            </a:r>
            <a:r>
              <a:rPr lang="es-MX" dirty="0"/>
              <a:t>que la población afiliada al Sistema de Protección Social en Salud (SPSS) tenga acceso efectivo a servicios de salud. </a:t>
            </a:r>
          </a:p>
          <a:p>
            <a:pPr algn="just"/>
            <a:r>
              <a:rPr lang="es-MX" dirty="0" smtClean="0"/>
              <a:t>3.Fortalecer </a:t>
            </a:r>
            <a:r>
              <a:rPr lang="es-MX" dirty="0"/>
              <a:t>y consolidar la operación y la sustentabilidad financiera del SPSS. </a:t>
            </a: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5</a:t>
            </a:fld>
            <a:endParaRPr lang="es-MX" dirty="0"/>
          </a:p>
        </p:txBody>
      </p:sp>
      <p:sp>
        <p:nvSpPr>
          <p:cNvPr id="10"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Tree>
    <p:extLst>
      <p:ext uri="{BB962C8B-B14F-4D97-AF65-F5344CB8AC3E}">
        <p14:creationId xmlns:p14="http://schemas.microsoft.com/office/powerpoint/2010/main" val="22698629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09191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a:solidFill>
                  <a:schemeClr val="bg1"/>
                </a:solidFill>
                <a:ea typeface="Times New Roman" pitchFamily="18" charset="0"/>
                <a:cs typeface="Arial" pitchFamily="34" charset="0"/>
              </a:rPr>
              <a:t>Comprobar que no se realizaron pagos de accesorios por incumplimiento en tiempo y </a:t>
            </a:r>
            <a:r>
              <a:rPr lang="es-MX" sz="1600" dirty="0" smtClean="0">
                <a:solidFill>
                  <a:schemeClr val="bg1"/>
                </a:solidFill>
                <a:ea typeface="Times New Roman" pitchFamily="18" charset="0"/>
                <a:cs typeface="Arial" pitchFamily="34" charset="0"/>
              </a:rPr>
              <a:t>forma</a:t>
            </a:r>
            <a:r>
              <a:rPr lang="es-MX" sz="1600" dirty="0">
                <a:solidFill>
                  <a:schemeClr val="bg1"/>
                </a:solidFill>
                <a:ea typeface="Times New Roman" pitchFamily="18" charset="0"/>
                <a:cs typeface="Arial" pitchFamily="34" charset="0"/>
              </a:rPr>
              <a:t>.</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realizarse pagos de impuestos estatales y pagos de accesorios por incumplimientos en tiempo y forma, la </a:t>
            </a:r>
            <a:r>
              <a:rPr lang="es-MX" sz="1600" b="1" dirty="0">
                <a:solidFill>
                  <a:schemeClr val="bg1"/>
                </a:solidFill>
                <a:ea typeface="Times New Roman" pitchFamily="18" charset="0"/>
                <a:cs typeface="Arial" pitchFamily="34" charset="0"/>
              </a:rPr>
              <a:t>acción </a:t>
            </a:r>
            <a:r>
              <a:rPr lang="es-MX" sz="1600" b="1" dirty="0" smtClean="0">
                <a:solidFill>
                  <a:schemeClr val="bg1"/>
                </a:solidFill>
                <a:ea typeface="Times New Roman" pitchFamily="18" charset="0"/>
                <a:cs typeface="Arial" pitchFamily="34" charset="0"/>
              </a:rPr>
              <a:t>sería </a:t>
            </a:r>
            <a:r>
              <a:rPr lang="es-MX" sz="1600" b="1" dirty="0">
                <a:solidFill>
                  <a:schemeClr val="bg1"/>
                </a:solidFill>
                <a:ea typeface="Times New Roman" pitchFamily="18" charset="0"/>
                <a:cs typeface="Arial" pitchFamily="34" charset="0"/>
              </a:rPr>
              <a:t>un pliego de </a:t>
            </a:r>
            <a:r>
              <a:rPr lang="es-MX" sz="1600" b="1" dirty="0" smtClean="0">
                <a:solidFill>
                  <a:schemeClr val="bg1"/>
                </a:solidFill>
                <a:ea typeface="Times New Roman" pitchFamily="18" charset="0"/>
                <a:cs typeface="Arial" pitchFamily="34" charset="0"/>
              </a:rPr>
              <a:t>observaciones.</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50</a:t>
            </a:fld>
            <a:endParaRPr lang="es-MX" dirty="0"/>
          </a:p>
        </p:txBody>
      </p:sp>
      <p:sp>
        <p:nvSpPr>
          <p:cNvPr id="15" name="14 Rectángulo redondeado"/>
          <p:cNvSpPr/>
          <p:nvPr/>
        </p:nvSpPr>
        <p:spPr>
          <a:xfrm>
            <a:off x="500034" y="1500174"/>
            <a:ext cx="3143272" cy="4665130"/>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4.2.7 </a:t>
            </a:r>
            <a:r>
              <a:rPr lang="es-MX" sz="1600" dirty="0"/>
              <a:t>Verificar que se realizaron las retenciones y el pago correspondiente por concepto de impuestos y aportaciones de seguridad social (ISR, ISSSTE, FOVISSSTE, entre otros), sin que existieran pagos indebidos o en exceso.</a:t>
            </a:r>
          </a:p>
        </p:txBody>
      </p:sp>
    </p:spTree>
    <p:extLst>
      <p:ext uri="{BB962C8B-B14F-4D97-AF65-F5344CB8AC3E}">
        <p14:creationId xmlns:p14="http://schemas.microsoft.com/office/powerpoint/2010/main" val="30108900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870" y="1340769"/>
            <a:ext cx="2718978" cy="482453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51</a:t>
            </a:fld>
            <a:endParaRPr lang="es-MX" dirty="0"/>
          </a:p>
        </p:txBody>
      </p:sp>
      <p:sp>
        <p:nvSpPr>
          <p:cNvPr id="12" name="11 Rectángulo redondeado"/>
          <p:cNvSpPr/>
          <p:nvPr/>
        </p:nvSpPr>
        <p:spPr>
          <a:xfrm>
            <a:off x="571472" y="571480"/>
            <a:ext cx="7429552" cy="5532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4.2  SERVICIOS PERSONALES</a:t>
            </a:r>
            <a:endParaRPr lang="es-MX" sz="2000" b="1" dirty="0">
              <a:solidFill>
                <a:schemeClr val="bg1"/>
              </a:solidFill>
            </a:endParaRPr>
          </a:p>
        </p:txBody>
      </p:sp>
      <p:sp>
        <p:nvSpPr>
          <p:cNvPr id="14" name="13 Rectángulo redondeado"/>
          <p:cNvSpPr/>
          <p:nvPr/>
        </p:nvSpPr>
        <p:spPr>
          <a:xfrm>
            <a:off x="3635897" y="1340768"/>
            <a:ext cx="5400600" cy="5040559"/>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smtClean="0"/>
              <a:t>Registros contables y presupuestales del programa.</a:t>
            </a:r>
          </a:p>
          <a:p>
            <a:pPr marL="285750" lvl="0" indent="-285750" algn="just">
              <a:buFont typeface="Arial" panose="020B0604020202020204" pitchFamily="34" charset="0"/>
              <a:buChar char="•"/>
            </a:pPr>
            <a:r>
              <a:rPr lang="es-MX" sz="1600" dirty="0" smtClean="0"/>
              <a:t>Nóminas </a:t>
            </a:r>
            <a:r>
              <a:rPr lang="es-MX" sz="1600" dirty="0"/>
              <a:t>del personal pagado con recursos de la CS y la </a:t>
            </a:r>
            <a:r>
              <a:rPr lang="es-MX" sz="1600" dirty="0" err="1" smtClean="0"/>
              <a:t>ASf</a:t>
            </a:r>
            <a:r>
              <a:rPr lang="es-MX" sz="1600" dirty="0"/>
              <a:t> </a:t>
            </a:r>
            <a:r>
              <a:rPr lang="es-MX" sz="1600" dirty="0" smtClean="0"/>
              <a:t>2016 y archivos relacionados (formato </a:t>
            </a:r>
            <a:r>
              <a:rPr lang="es-MX" sz="1600" dirty="0" err="1" smtClean="0"/>
              <a:t>dbf</a:t>
            </a:r>
            <a:r>
              <a:rPr lang="es-MX" sz="1600" dirty="0" smtClean="0"/>
              <a:t> y/o </a:t>
            </a:r>
            <a:r>
              <a:rPr lang="es-MX" sz="1600" dirty="0" err="1" smtClean="0"/>
              <a:t>excel</a:t>
            </a:r>
            <a:r>
              <a:rPr lang="es-MX" sz="1600" dirty="0" smtClean="0"/>
              <a:t>) solicitados al organismo ejecutor.</a:t>
            </a:r>
          </a:p>
          <a:p>
            <a:pPr marL="285750" lvl="0" indent="-285750" algn="just">
              <a:buFont typeface="Arial" panose="020B0604020202020204" pitchFamily="34" charset="0"/>
              <a:buChar char="•"/>
            </a:pPr>
            <a:r>
              <a:rPr lang="es-MX" sz="1600" dirty="0" smtClean="0"/>
              <a:t>Tabuladores de sueldos.</a:t>
            </a:r>
          </a:p>
          <a:p>
            <a:pPr marL="285750" lvl="0" indent="-285750" algn="just">
              <a:buFont typeface="Arial" panose="020B0604020202020204" pitchFamily="34" charset="0"/>
              <a:buChar char="•"/>
            </a:pPr>
            <a:r>
              <a:rPr lang="es-MX" sz="1600" dirty="0" smtClean="0"/>
              <a:t>Estados de cuenta bancarios de la cuenta del programa y, en su caso, de la cuenta pagadora de nómina.</a:t>
            </a:r>
            <a:endParaRPr lang="es-MX" sz="1600" dirty="0"/>
          </a:p>
          <a:p>
            <a:pPr marL="285750" lvl="0" indent="-285750" algn="just">
              <a:buFont typeface="Arial" panose="020B0604020202020204" pitchFamily="34" charset="0"/>
              <a:buChar char="•"/>
            </a:pPr>
            <a:r>
              <a:rPr lang="es-MX" sz="1600" dirty="0"/>
              <a:t>Expedientes de personal</a:t>
            </a:r>
            <a:r>
              <a:rPr lang="es-MX" sz="1600" dirty="0" smtClean="0"/>
              <a:t>.</a:t>
            </a:r>
          </a:p>
          <a:p>
            <a:pPr marL="285750" lvl="0" indent="-285750" algn="just">
              <a:buFont typeface="Arial" panose="020B0604020202020204" pitchFamily="34" charset="0"/>
              <a:buChar char="•"/>
            </a:pPr>
            <a:r>
              <a:rPr lang="es-MX" sz="1600" dirty="0" smtClean="0"/>
              <a:t>Formatos únicos de movimientos de personal (FUMP)</a:t>
            </a:r>
          </a:p>
          <a:p>
            <a:pPr marL="285750" lvl="0" indent="-285750" algn="just">
              <a:buFont typeface="Arial" panose="020B0604020202020204" pitchFamily="34" charset="0"/>
              <a:buChar char="•"/>
            </a:pPr>
            <a:r>
              <a:rPr lang="es-MX" sz="1600" dirty="0" smtClean="0"/>
              <a:t>Oficios de autorización de comisiones.</a:t>
            </a:r>
            <a:endParaRPr lang="es-MX" sz="1600" dirty="0"/>
          </a:p>
          <a:p>
            <a:pPr marL="285750" lvl="0" indent="-285750" algn="just">
              <a:buFont typeface="Arial" panose="020B0604020202020204" pitchFamily="34" charset="0"/>
              <a:buChar char="•"/>
            </a:pPr>
            <a:r>
              <a:rPr lang="es-MX" sz="1600" dirty="0" smtClean="0"/>
              <a:t>Comprobantes de pago de ISR, ISSSTE, FOVISSSTE, y, en su caso, impuestos locales.</a:t>
            </a:r>
          </a:p>
        </p:txBody>
      </p:sp>
    </p:spTree>
    <p:extLst>
      <p:ext uri="{BB962C8B-B14F-4D97-AF65-F5344CB8AC3E}">
        <p14:creationId xmlns:p14="http://schemas.microsoft.com/office/powerpoint/2010/main" val="16958922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a:solidFill>
                  <a:schemeClr val="bg1"/>
                </a:solidFill>
                <a:ea typeface="Times New Roman" pitchFamily="18" charset="0"/>
                <a:cs typeface="Arial" pitchFamily="34" charset="0"/>
              </a:rPr>
              <a:t>Determinar el monto pagado en el rubro de medicamentos, material de curación y otros insumos, de acuerdo a los registros contables, compararlos con el monto total de recursos transferidos </a:t>
            </a:r>
            <a:r>
              <a:rPr lang="es-MX" sz="1600" dirty="0" smtClean="0">
                <a:solidFill>
                  <a:schemeClr val="bg1"/>
                </a:solidFill>
                <a:ea typeface="Times New Roman" pitchFamily="18" charset="0"/>
                <a:cs typeface="Arial" pitchFamily="34" charset="0"/>
              </a:rPr>
              <a:t>del programa y </a:t>
            </a:r>
            <a:r>
              <a:rPr lang="es-MX" sz="1600" dirty="0">
                <a:solidFill>
                  <a:schemeClr val="bg1"/>
                </a:solidFill>
                <a:ea typeface="Times New Roman" pitchFamily="18" charset="0"/>
                <a:cs typeface="Arial" pitchFamily="34" charset="0"/>
              </a:rPr>
              <a:t>obtener el porcentaje de recursos aplicados en el </a:t>
            </a:r>
            <a:r>
              <a:rPr lang="es-MX" sz="1600" dirty="0" smtClean="0">
                <a:solidFill>
                  <a:schemeClr val="bg1"/>
                </a:solidFill>
                <a:ea typeface="Times New Roman" pitchFamily="18" charset="0"/>
                <a:cs typeface="Arial" pitchFamily="34" charset="0"/>
              </a:rPr>
              <a:t>rubro.</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observación la acción </a:t>
            </a:r>
            <a:r>
              <a:rPr lang="es-MX" sz="1600" b="1" dirty="0" smtClean="0">
                <a:solidFill>
                  <a:schemeClr val="bg1"/>
                </a:solidFill>
                <a:ea typeface="Times New Roman" pitchFamily="18" charset="0"/>
                <a:cs typeface="Arial" pitchFamily="34" charset="0"/>
              </a:rPr>
              <a:t>sería P.O.</a:t>
            </a:r>
            <a:endParaRPr lang="es-MX" sz="1600" b="1"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52</a:t>
            </a:fld>
            <a:endParaRPr lang="es-MX" dirty="0"/>
          </a:p>
        </p:txBody>
      </p:sp>
      <p:sp>
        <p:nvSpPr>
          <p:cNvPr id="15" name="14 Rectángulo redondeado"/>
          <p:cNvSpPr/>
          <p:nvPr/>
        </p:nvSpPr>
        <p:spPr>
          <a:xfrm>
            <a:off x="500034" y="1701835"/>
            <a:ext cx="3143272" cy="428202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4.3.1 </a:t>
            </a:r>
            <a:r>
              <a:rPr lang="es-MX" sz="1600" dirty="0"/>
              <a:t>Verificar que el estado no destinó más del 30% de los recursos transferidos por concepto de CS y </a:t>
            </a:r>
            <a:r>
              <a:rPr lang="es-MX" sz="1600" dirty="0" err="1"/>
              <a:t>ASf</a:t>
            </a:r>
            <a:r>
              <a:rPr lang="es-MX" sz="1600" dirty="0"/>
              <a:t> para la adquisición de medicamentos, material de curación y otros insumos necesarios para la prestación de servicios a los afiliados al SPSS, los cuales deberán corresponder al Catálogo Universal de Servicios de Salud (CAUSES); asimismo, verificar que no destinó más del 5% para la subrogación del medicamentos</a:t>
            </a:r>
          </a:p>
        </p:txBody>
      </p:sp>
    </p:spTree>
    <p:extLst>
      <p:ext uri="{BB962C8B-B14F-4D97-AF65-F5344CB8AC3E}">
        <p14:creationId xmlns:p14="http://schemas.microsoft.com/office/powerpoint/2010/main" val="42577616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De las </a:t>
            </a:r>
            <a:r>
              <a:rPr lang="es-MX" sz="1600" dirty="0">
                <a:solidFill>
                  <a:schemeClr val="bg1"/>
                </a:solidFill>
                <a:ea typeface="Times New Roman" pitchFamily="18" charset="0"/>
                <a:cs typeface="Arial" pitchFamily="34" charset="0"/>
              </a:rPr>
              <a:t>adquisiciones realizadas en el ejercicio con los recursos del </a:t>
            </a:r>
            <a:r>
              <a:rPr lang="es-MX" sz="1600" dirty="0" smtClean="0">
                <a:solidFill>
                  <a:schemeClr val="bg1"/>
                </a:solidFill>
                <a:ea typeface="Times New Roman" pitchFamily="18" charset="0"/>
                <a:cs typeface="Arial" pitchFamily="34" charset="0"/>
              </a:rPr>
              <a:t>programa, </a:t>
            </a:r>
            <a:r>
              <a:rPr lang="es-MX" sz="1600" dirty="0">
                <a:solidFill>
                  <a:schemeClr val="bg1"/>
                </a:solidFill>
                <a:ea typeface="Times New Roman" pitchFamily="18" charset="0"/>
                <a:cs typeface="Arial" pitchFamily="34" charset="0"/>
              </a:rPr>
              <a:t>seleccionar una muestra para su </a:t>
            </a:r>
            <a:r>
              <a:rPr lang="es-MX" sz="1600" dirty="0" smtClean="0">
                <a:solidFill>
                  <a:schemeClr val="bg1"/>
                </a:solidFill>
                <a:ea typeface="Times New Roman" pitchFamily="18" charset="0"/>
                <a:cs typeface="Arial" pitchFamily="34" charset="0"/>
              </a:rPr>
              <a:t>revisión.</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Analizar </a:t>
            </a:r>
            <a:r>
              <a:rPr lang="es-MX" sz="1600" dirty="0">
                <a:solidFill>
                  <a:schemeClr val="bg1"/>
                </a:solidFill>
                <a:ea typeface="Times New Roman" pitchFamily="18" charset="0"/>
                <a:cs typeface="Arial" pitchFamily="34" charset="0"/>
              </a:rPr>
              <a:t>la normativa local en materia de adquisiciones y contratación de servicios y comprobar que las adjudicaciones se realizaron de conformidad con los procedimientos de contratación y los montos máximos y </a:t>
            </a:r>
            <a:r>
              <a:rPr lang="es-MX" sz="1600" dirty="0" smtClean="0">
                <a:solidFill>
                  <a:schemeClr val="bg1"/>
                </a:solidFill>
                <a:ea typeface="Times New Roman" pitchFamily="18" charset="0"/>
                <a:cs typeface="Arial" pitchFamily="34" charset="0"/>
              </a:rPr>
              <a:t>mínimos.</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Comprobar que </a:t>
            </a:r>
            <a:r>
              <a:rPr lang="es-MX" sz="1600" dirty="0">
                <a:solidFill>
                  <a:schemeClr val="bg1"/>
                </a:solidFill>
                <a:ea typeface="Times New Roman" pitchFamily="18" charset="0"/>
                <a:cs typeface="Arial" pitchFamily="34" charset="0"/>
              </a:rPr>
              <a:t>en los casos </a:t>
            </a:r>
            <a:r>
              <a:rPr lang="es-MX" sz="1600" dirty="0" smtClean="0">
                <a:solidFill>
                  <a:schemeClr val="bg1"/>
                </a:solidFill>
                <a:ea typeface="Times New Roman" pitchFamily="18" charset="0"/>
                <a:cs typeface="Arial" pitchFamily="34" charset="0"/>
              </a:rPr>
              <a:t>que </a:t>
            </a:r>
            <a:r>
              <a:rPr lang="es-MX" sz="1600" dirty="0">
                <a:solidFill>
                  <a:schemeClr val="bg1"/>
                </a:solidFill>
                <a:ea typeface="Times New Roman" pitchFamily="18" charset="0"/>
                <a:cs typeface="Arial" pitchFamily="34" charset="0"/>
              </a:rPr>
              <a:t>no se sujetaron al </a:t>
            </a:r>
            <a:r>
              <a:rPr lang="es-MX" sz="1600" dirty="0" smtClean="0">
                <a:solidFill>
                  <a:schemeClr val="bg1"/>
                </a:solidFill>
                <a:ea typeface="Times New Roman" pitchFamily="18" charset="0"/>
                <a:cs typeface="Arial" pitchFamily="34" charset="0"/>
              </a:rPr>
              <a:t>procedimiento de licitación </a:t>
            </a:r>
            <a:r>
              <a:rPr lang="es-MX" sz="1600" dirty="0">
                <a:solidFill>
                  <a:schemeClr val="bg1"/>
                </a:solidFill>
                <a:ea typeface="Times New Roman" pitchFamily="18" charset="0"/>
                <a:cs typeface="Arial" pitchFamily="34" charset="0"/>
              </a:rPr>
              <a:t>correspondiente, se acredite documentalmente los criterios en los que se sustentó la excepción</a:t>
            </a:r>
            <a:r>
              <a:rPr lang="es-MX" sz="1600" dirty="0" smtClean="0">
                <a:solidFill>
                  <a:schemeClr val="bg1"/>
                </a:solidFill>
                <a:ea typeface="Times New Roman" pitchFamily="18" charset="0"/>
                <a:cs typeface="Arial" pitchFamily="34" charset="0"/>
              </a:rPr>
              <a:t>.</a:t>
            </a: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53</a:t>
            </a:fld>
            <a:endParaRPr lang="es-MX" dirty="0"/>
          </a:p>
        </p:txBody>
      </p:sp>
      <p:sp>
        <p:nvSpPr>
          <p:cNvPr id="15" name="14 Rectángulo redondeado"/>
          <p:cNvSpPr/>
          <p:nvPr/>
        </p:nvSpPr>
        <p:spPr>
          <a:xfrm>
            <a:off x="500034" y="1344645"/>
            <a:ext cx="3143272"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smtClean="0"/>
              <a:t>4.3.2 </a:t>
            </a:r>
            <a:r>
              <a:rPr lang="es-ES" sz="1400" dirty="0"/>
              <a:t>Comprobar que los medicamentos se adquirieron de conformidad con la normativa aplicable, y que, en aquellos casos en los que no se sujetaron al procedimiento de licitación pública, se acreditaron de manera suficiente los criterios en los que se sustentó la excepción; asimismo que las adquisiciones efectuadas se ampararon en un contrato o pedido debidamente formalizado, que cumplió con los requisitos establecidos en las disposiciones jurídicas aplicables, fue congruente con lo estipulado en las bases de la licitación y que las operaciones se realizaron conforme a los términos y condiciones pactadas en el mismo.</a:t>
            </a:r>
            <a:endParaRPr lang="es-MX" sz="1400" dirty="0"/>
          </a:p>
        </p:txBody>
      </p:sp>
    </p:spTree>
    <p:extLst>
      <p:ext uri="{BB962C8B-B14F-4D97-AF65-F5344CB8AC3E}">
        <p14:creationId xmlns:p14="http://schemas.microsoft.com/office/powerpoint/2010/main" val="29003759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a:solidFill>
                  <a:schemeClr val="bg1"/>
                </a:solidFill>
                <a:ea typeface="Times New Roman" pitchFamily="18" charset="0"/>
                <a:cs typeface="Arial" pitchFamily="34" charset="0"/>
              </a:rPr>
              <a:t>Comprobar que no se hayan fraccionado las </a:t>
            </a:r>
            <a:r>
              <a:rPr lang="es-MX" sz="1600" dirty="0" smtClean="0">
                <a:solidFill>
                  <a:schemeClr val="bg1"/>
                </a:solidFill>
                <a:ea typeface="Times New Roman" pitchFamily="18" charset="0"/>
                <a:cs typeface="Arial" pitchFamily="34" charset="0"/>
              </a:rPr>
              <a:t>adquisiciones.</a:t>
            </a: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Comprobar </a:t>
            </a:r>
            <a:r>
              <a:rPr lang="es-MX" sz="1600" dirty="0">
                <a:solidFill>
                  <a:schemeClr val="bg1"/>
                </a:solidFill>
                <a:ea typeface="Times New Roman" pitchFamily="18" charset="0"/>
                <a:cs typeface="Arial" pitchFamily="34" charset="0"/>
              </a:rPr>
              <a:t>que </a:t>
            </a:r>
            <a:r>
              <a:rPr lang="es-MX" sz="1600" dirty="0" smtClean="0">
                <a:solidFill>
                  <a:schemeClr val="bg1"/>
                </a:solidFill>
                <a:ea typeface="Times New Roman" pitchFamily="18" charset="0"/>
                <a:cs typeface="Arial" pitchFamily="34" charset="0"/>
              </a:rPr>
              <a:t>el procedimiento de adquisición se realizó de conformidad a la normativa y las bases de licitación.</a:t>
            </a: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De </a:t>
            </a:r>
            <a:r>
              <a:rPr lang="es-MX" sz="1600" dirty="0">
                <a:solidFill>
                  <a:schemeClr val="bg1"/>
                </a:solidFill>
                <a:ea typeface="Times New Roman" pitchFamily="18" charset="0"/>
                <a:cs typeface="Arial" pitchFamily="34" charset="0"/>
              </a:rPr>
              <a:t>las adquisiciones seleccionadas comprobar que el contrato o pedido se elaboró en apego a la normativa local aplicable y que se encuentre debidamente formalizado por las partes</a:t>
            </a:r>
            <a:r>
              <a:rPr lang="es-MX" sz="1600" dirty="0" smtClean="0">
                <a:solidFill>
                  <a:schemeClr val="bg1"/>
                </a:solidFill>
                <a:ea typeface="Times New Roman" pitchFamily="18" charset="0"/>
                <a:cs typeface="Arial" pitchFamily="34" charset="0"/>
              </a:rPr>
              <a:t>.</a:t>
            </a: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54</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4.3.2 </a:t>
            </a:r>
            <a:r>
              <a:rPr lang="es-MX" sz="1600" dirty="0"/>
              <a:t>Comprobar que los medicamentos se adquirieron de conformidad con la normativa aplicable, </a:t>
            </a:r>
            <a:r>
              <a:rPr lang="es-MX" sz="1600" dirty="0" smtClean="0"/>
              <a:t>y, en su caso, </a:t>
            </a:r>
            <a:r>
              <a:rPr lang="es-MX" sz="1600" dirty="0"/>
              <a:t>se acreditaron de manera suficiente los criterios en los que se sustentó la </a:t>
            </a:r>
            <a:r>
              <a:rPr lang="es-MX" sz="1600" dirty="0" smtClean="0"/>
              <a:t>excepción</a:t>
            </a:r>
            <a:r>
              <a:rPr lang="es-MX" sz="1600" dirty="0"/>
              <a:t> </a:t>
            </a:r>
            <a:r>
              <a:rPr lang="es-MX" sz="1600" dirty="0" smtClean="0"/>
              <a:t>a la licitación; las </a:t>
            </a:r>
            <a:r>
              <a:rPr lang="es-MX" sz="1600" dirty="0"/>
              <a:t>adquisiciones efectuadas se ampararon en un contrato o pedido </a:t>
            </a:r>
            <a:r>
              <a:rPr lang="es-MX" sz="1600" dirty="0" smtClean="0"/>
              <a:t>formalizado</a:t>
            </a:r>
            <a:r>
              <a:rPr lang="es-MX" sz="1600" dirty="0"/>
              <a:t>, que cumplió con los requisitos establecidos en </a:t>
            </a:r>
            <a:r>
              <a:rPr lang="es-MX" sz="1600" dirty="0" smtClean="0"/>
              <a:t>la normativa, </a:t>
            </a:r>
            <a:r>
              <a:rPr lang="es-MX" sz="1600" dirty="0"/>
              <a:t>fue congruente con </a:t>
            </a:r>
            <a:r>
              <a:rPr lang="es-MX" sz="1600" dirty="0" smtClean="0"/>
              <a:t>las </a:t>
            </a:r>
            <a:r>
              <a:rPr lang="es-MX" sz="1600" dirty="0"/>
              <a:t>bases de la licitación y que las operaciones se realizaron </a:t>
            </a:r>
            <a:r>
              <a:rPr lang="es-MX" sz="1600" dirty="0" smtClean="0"/>
              <a:t>conforme al mismo</a:t>
            </a:r>
            <a:endParaRPr lang="es-MX" sz="1600" dirty="0"/>
          </a:p>
        </p:txBody>
      </p:sp>
      <p:sp>
        <p:nvSpPr>
          <p:cNvPr id="8" name="14 Rectángulo redondeado"/>
          <p:cNvSpPr/>
          <p:nvPr/>
        </p:nvSpPr>
        <p:spPr>
          <a:xfrm>
            <a:off x="500034" y="1344645"/>
            <a:ext cx="3143272"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smtClean="0"/>
              <a:t>4.3.2 </a:t>
            </a:r>
            <a:r>
              <a:rPr lang="es-MX" sz="1400" dirty="0"/>
              <a:t>Comprobar que los medicamentos se adquirieron de conformidad con la normativa aplicable, </a:t>
            </a:r>
            <a:r>
              <a:rPr lang="es-MX" sz="1400" dirty="0" smtClean="0"/>
              <a:t>y que en aquellos casos en los que no se sujetaron al procedimiento de licitación pública, se </a:t>
            </a:r>
            <a:r>
              <a:rPr lang="es-MX" sz="1400" dirty="0"/>
              <a:t>acreditaron de manera suficiente los criterios en los que se sustentó la </a:t>
            </a:r>
            <a:r>
              <a:rPr lang="es-MX" sz="1400" dirty="0" smtClean="0"/>
              <a:t>excepción; asimismo; que las </a:t>
            </a:r>
            <a:r>
              <a:rPr lang="es-MX" sz="1400" dirty="0"/>
              <a:t>adquisiciones efectuadas se ampararon en un contrato o pedido </a:t>
            </a:r>
            <a:r>
              <a:rPr lang="es-MX" sz="1400" dirty="0" smtClean="0"/>
              <a:t>debidamente formalizado</a:t>
            </a:r>
            <a:r>
              <a:rPr lang="es-MX" sz="1400" dirty="0"/>
              <a:t>, que cumplió con los requisitos establecidos en </a:t>
            </a:r>
            <a:r>
              <a:rPr lang="es-MX" sz="1400" dirty="0" smtClean="0"/>
              <a:t>las disposiciones jurídicas aplicables, </a:t>
            </a:r>
            <a:r>
              <a:rPr lang="es-MX" sz="1400" dirty="0"/>
              <a:t>fue congruente con </a:t>
            </a:r>
            <a:r>
              <a:rPr lang="es-MX" sz="1400" dirty="0" smtClean="0"/>
              <a:t>lo estipulado en las </a:t>
            </a:r>
            <a:r>
              <a:rPr lang="es-MX" sz="1400" dirty="0"/>
              <a:t>bases de la licitación y que las operaciones se realizaron </a:t>
            </a:r>
            <a:r>
              <a:rPr lang="es-MX" sz="1400" dirty="0" smtClean="0"/>
              <a:t>conforme a los términos y condiciones pactadas en el mismo</a:t>
            </a:r>
            <a:endParaRPr lang="es-MX" sz="1400" dirty="0"/>
          </a:p>
        </p:txBody>
      </p:sp>
    </p:spTree>
    <p:extLst>
      <p:ext uri="{BB962C8B-B14F-4D97-AF65-F5344CB8AC3E}">
        <p14:creationId xmlns:p14="http://schemas.microsoft.com/office/powerpoint/2010/main" val="35495999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7"/>
            </a:pPr>
            <a:r>
              <a:rPr lang="es-MX" sz="1600" dirty="0" smtClean="0">
                <a:solidFill>
                  <a:schemeClr val="bg1"/>
                </a:solidFill>
                <a:ea typeface="Times New Roman" pitchFamily="18" charset="0"/>
                <a:cs typeface="Arial" pitchFamily="34" charset="0"/>
              </a:rPr>
              <a:t>Verificar el </a:t>
            </a:r>
            <a:r>
              <a:rPr lang="es-MX" sz="1600" dirty="0">
                <a:solidFill>
                  <a:schemeClr val="bg1"/>
                </a:solidFill>
                <a:ea typeface="Times New Roman" pitchFamily="18" charset="0"/>
                <a:cs typeface="Arial" pitchFamily="34" charset="0"/>
              </a:rPr>
              <a:t>cumplimiento de las cláusulas establecidas en el mismo y en su caso, se proceda de conformidad con lo establecido (</a:t>
            </a:r>
            <a:r>
              <a:rPr lang="es-MX" sz="1600" dirty="0" smtClean="0">
                <a:solidFill>
                  <a:schemeClr val="bg1"/>
                </a:solidFill>
                <a:ea typeface="Times New Roman" pitchFamily="18" charset="0"/>
                <a:cs typeface="Arial" pitchFamily="34" charset="0"/>
              </a:rPr>
              <a:t>cláusulas </a:t>
            </a:r>
            <a:r>
              <a:rPr lang="es-MX" sz="1600" dirty="0">
                <a:solidFill>
                  <a:schemeClr val="bg1"/>
                </a:solidFill>
                <a:ea typeface="Times New Roman" pitchFamily="18" charset="0"/>
                <a:cs typeface="Arial" pitchFamily="34" charset="0"/>
              </a:rPr>
              <a:t>principales tales como: penas convencionales, montos </a:t>
            </a:r>
            <a:r>
              <a:rPr lang="es-MX" sz="1600" dirty="0" smtClean="0">
                <a:solidFill>
                  <a:schemeClr val="bg1"/>
                </a:solidFill>
                <a:ea typeface="Times New Roman" pitchFamily="18" charset="0"/>
                <a:cs typeface="Arial" pitchFamily="34" charset="0"/>
              </a:rPr>
              <a:t>máximos </a:t>
            </a:r>
            <a:r>
              <a:rPr lang="es-MX" sz="1600" dirty="0">
                <a:solidFill>
                  <a:schemeClr val="bg1"/>
                </a:solidFill>
                <a:ea typeface="Times New Roman" pitchFamily="18" charset="0"/>
                <a:cs typeface="Arial" pitchFamily="34" charset="0"/>
              </a:rPr>
              <a:t>y </a:t>
            </a:r>
            <a:r>
              <a:rPr lang="es-MX" sz="1600" dirty="0" smtClean="0">
                <a:solidFill>
                  <a:schemeClr val="bg1"/>
                </a:solidFill>
                <a:ea typeface="Times New Roman" pitchFamily="18" charset="0"/>
                <a:cs typeface="Arial" pitchFamily="34" charset="0"/>
              </a:rPr>
              <a:t>mínimos, garantías, fechas </a:t>
            </a:r>
            <a:r>
              <a:rPr lang="es-MX" sz="1600" dirty="0">
                <a:solidFill>
                  <a:schemeClr val="bg1"/>
                </a:solidFill>
                <a:ea typeface="Times New Roman" pitchFamily="18" charset="0"/>
                <a:cs typeface="Arial" pitchFamily="34" charset="0"/>
              </a:rPr>
              <a:t>de entrega, sanciones, lugar de entrega, vigencia). </a:t>
            </a:r>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a:p>
            <a:pPr lvl="0" algn="just"/>
            <a:r>
              <a:rPr lang="es-MX" sz="1600" b="1" dirty="0">
                <a:solidFill>
                  <a:schemeClr val="bg1"/>
                </a:solidFill>
              </a:rPr>
              <a:t>En todos los casos de </a:t>
            </a:r>
            <a:r>
              <a:rPr lang="es-MX" sz="1600" b="1" dirty="0" smtClean="0">
                <a:solidFill>
                  <a:schemeClr val="bg1"/>
                </a:solidFill>
              </a:rPr>
              <a:t>resultados </a:t>
            </a:r>
            <a:r>
              <a:rPr lang="es-MX" sz="1600" b="1" dirty="0">
                <a:solidFill>
                  <a:schemeClr val="bg1"/>
                </a:solidFill>
              </a:rPr>
              <a:t>con observación por la falta </a:t>
            </a:r>
            <a:r>
              <a:rPr lang="es-MX" sz="1600" b="1" dirty="0" smtClean="0">
                <a:solidFill>
                  <a:schemeClr val="bg1"/>
                </a:solidFill>
              </a:rPr>
              <a:t>administrativa</a:t>
            </a:r>
            <a:r>
              <a:rPr lang="es-MX" sz="1600" b="1" dirty="0">
                <a:solidFill>
                  <a:schemeClr val="bg1"/>
                </a:solidFill>
              </a:rPr>
              <a:t>, la acción </a:t>
            </a:r>
            <a:r>
              <a:rPr lang="es-MX" sz="1600" b="1" dirty="0" smtClean="0">
                <a:solidFill>
                  <a:schemeClr val="bg1"/>
                </a:solidFill>
              </a:rPr>
              <a:t>sería </a:t>
            </a:r>
            <a:r>
              <a:rPr lang="es-MX" sz="1600" b="1" dirty="0">
                <a:solidFill>
                  <a:schemeClr val="bg1"/>
                </a:solidFill>
              </a:rPr>
              <a:t>una Promoción de Responsabilidad Administrativa Sancionatoria.</a:t>
            </a: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55</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4.3.2 </a:t>
            </a:r>
            <a:r>
              <a:rPr lang="es-MX" sz="1600" dirty="0"/>
              <a:t>Comprobar que los medicamentos se adquirieron de conformidad con la normativa aplicable, </a:t>
            </a:r>
            <a:r>
              <a:rPr lang="es-MX" sz="1600" dirty="0" smtClean="0"/>
              <a:t>y, en su caso, </a:t>
            </a:r>
            <a:r>
              <a:rPr lang="es-MX" sz="1600" dirty="0"/>
              <a:t>se acreditaron de manera suficiente los criterios en los que se sustentó la </a:t>
            </a:r>
            <a:r>
              <a:rPr lang="es-MX" sz="1600" dirty="0" smtClean="0"/>
              <a:t>excepción</a:t>
            </a:r>
            <a:r>
              <a:rPr lang="es-MX" sz="1600" dirty="0"/>
              <a:t> </a:t>
            </a:r>
            <a:r>
              <a:rPr lang="es-MX" sz="1600" dirty="0" smtClean="0"/>
              <a:t>a la licitación; las </a:t>
            </a:r>
            <a:r>
              <a:rPr lang="es-MX" sz="1600" dirty="0"/>
              <a:t>adquisiciones efectuadas se ampararon en un contrato o pedido </a:t>
            </a:r>
            <a:r>
              <a:rPr lang="es-MX" sz="1600" dirty="0" smtClean="0"/>
              <a:t>formalizado</a:t>
            </a:r>
            <a:r>
              <a:rPr lang="es-MX" sz="1600" dirty="0"/>
              <a:t>, que cumplió con los requisitos establecidos en </a:t>
            </a:r>
            <a:r>
              <a:rPr lang="es-MX" sz="1600" dirty="0" smtClean="0"/>
              <a:t>la normativa, </a:t>
            </a:r>
            <a:r>
              <a:rPr lang="es-MX" sz="1600" dirty="0"/>
              <a:t>fue congruente con </a:t>
            </a:r>
            <a:r>
              <a:rPr lang="es-MX" sz="1600" dirty="0" smtClean="0"/>
              <a:t>las </a:t>
            </a:r>
            <a:r>
              <a:rPr lang="es-MX" sz="1600" dirty="0"/>
              <a:t>bases de la licitación y que las operaciones se realizaron </a:t>
            </a:r>
            <a:r>
              <a:rPr lang="es-MX" sz="1600" dirty="0" smtClean="0"/>
              <a:t>conforme al mismo</a:t>
            </a:r>
            <a:endParaRPr lang="es-MX" sz="1600" dirty="0"/>
          </a:p>
        </p:txBody>
      </p:sp>
      <p:sp>
        <p:nvSpPr>
          <p:cNvPr id="8" name="14 Rectángulo redondeado"/>
          <p:cNvSpPr/>
          <p:nvPr/>
        </p:nvSpPr>
        <p:spPr>
          <a:xfrm>
            <a:off x="500034" y="1344645"/>
            <a:ext cx="3143272"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smtClean="0"/>
              <a:t>4.3.2 </a:t>
            </a:r>
            <a:r>
              <a:rPr lang="es-MX" sz="1400" dirty="0"/>
              <a:t>Comprobar que los medicamentos se adquirieron de conformidad con la normativa aplicable, </a:t>
            </a:r>
            <a:r>
              <a:rPr lang="es-MX" sz="1400" dirty="0" smtClean="0"/>
              <a:t>y que en aquellos casos en los que no se sujetaron al procedimiento de licitación pública, se </a:t>
            </a:r>
            <a:r>
              <a:rPr lang="es-MX" sz="1400" dirty="0"/>
              <a:t>acreditaron de manera suficiente los criterios en los que se sustentó la </a:t>
            </a:r>
            <a:r>
              <a:rPr lang="es-MX" sz="1400" dirty="0" smtClean="0"/>
              <a:t>excepción; asimismo; que las </a:t>
            </a:r>
            <a:r>
              <a:rPr lang="es-MX" sz="1400" dirty="0"/>
              <a:t>adquisiciones efectuadas se ampararon en un contrato o pedido </a:t>
            </a:r>
            <a:r>
              <a:rPr lang="es-MX" sz="1400" dirty="0" smtClean="0"/>
              <a:t>debidamente formalizado</a:t>
            </a:r>
            <a:r>
              <a:rPr lang="es-MX" sz="1400" dirty="0"/>
              <a:t>, que cumplió con los requisitos establecidos en </a:t>
            </a:r>
            <a:r>
              <a:rPr lang="es-MX" sz="1400" dirty="0" smtClean="0"/>
              <a:t>las disposiciones jurídicas aplicables, </a:t>
            </a:r>
            <a:r>
              <a:rPr lang="es-MX" sz="1400" dirty="0"/>
              <a:t>fue congruente con </a:t>
            </a:r>
            <a:r>
              <a:rPr lang="es-MX" sz="1400" dirty="0" smtClean="0"/>
              <a:t>lo estipulado en las </a:t>
            </a:r>
            <a:r>
              <a:rPr lang="es-MX" sz="1400" dirty="0"/>
              <a:t>bases de la licitación y que las operaciones se realizaron </a:t>
            </a:r>
            <a:r>
              <a:rPr lang="es-MX" sz="1400" dirty="0" smtClean="0"/>
              <a:t>conforme a los términos y condiciones pactadas en el mismo</a:t>
            </a:r>
            <a:endParaRPr lang="es-MX" sz="1400" dirty="0"/>
          </a:p>
        </p:txBody>
      </p:sp>
    </p:spTree>
    <p:extLst>
      <p:ext uri="{BB962C8B-B14F-4D97-AF65-F5344CB8AC3E}">
        <p14:creationId xmlns:p14="http://schemas.microsoft.com/office/powerpoint/2010/main" val="21350773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De la muestra seleccionada, comprobar la recepción de bienes servicios en tiempo y forma, y que cumplan con las especificaciones establecidas en las requisiciones y contratos respectivos. (requisiciones, pedidos, órdenes de compra, etc.).</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Constatar que los pagos a proveedores de bienes o prestación de servicios se ajustaron a los precios convenidos y las fechas fijadas en los </a:t>
            </a:r>
            <a:r>
              <a:rPr lang="es-MX" sz="1600" dirty="0">
                <a:solidFill>
                  <a:schemeClr val="bg1"/>
                </a:solidFill>
                <a:ea typeface="Times New Roman" pitchFamily="18" charset="0"/>
                <a:cs typeface="Arial" pitchFamily="34" charset="0"/>
              </a:rPr>
              <a:t>contratos. </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En </a:t>
            </a:r>
            <a:r>
              <a:rPr lang="es-MX" sz="1600" dirty="0">
                <a:solidFill>
                  <a:schemeClr val="bg1"/>
                </a:solidFill>
                <a:ea typeface="Times New Roman" pitchFamily="18" charset="0"/>
                <a:cs typeface="Arial" pitchFamily="34" charset="0"/>
              </a:rPr>
              <a:t>su caso, se hayan hecho efectivas las fianzas o garantías por incumplimiento.</a:t>
            </a: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56</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4.3.3 Constatar que, en caso de incumplimiento en los plazos de entrega de los bienes adquiridos establecidos en el pedido o contrato, se hayan aplicado las penas convencionales correspondientes; asimismo, verificar el registro de los bienes en el almacén y documentar el proceso y la práctica de inventarios de los bienes </a:t>
            </a:r>
            <a:r>
              <a:rPr lang="es-MX" sz="1600" dirty="0" smtClean="0"/>
              <a:t>adquiridos, </a:t>
            </a:r>
            <a:r>
              <a:rPr lang="es-MX" sz="1600" dirty="0" smtClean="0">
                <a:solidFill>
                  <a:schemeClr val="bg1"/>
                </a:solidFill>
              </a:rPr>
              <a:t>y los controles implementados para el manejo de medicamentos de alto costo.</a:t>
            </a:r>
            <a:endParaRPr lang="es-MX" sz="1600" dirty="0">
              <a:solidFill>
                <a:schemeClr val="bg1"/>
              </a:solidFill>
            </a:endParaRPr>
          </a:p>
        </p:txBody>
      </p:sp>
    </p:spTree>
    <p:extLst>
      <p:ext uri="{BB962C8B-B14F-4D97-AF65-F5344CB8AC3E}">
        <p14:creationId xmlns:p14="http://schemas.microsoft.com/office/powerpoint/2010/main" val="27498309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En </a:t>
            </a:r>
            <a:r>
              <a:rPr lang="es-MX" sz="1600" dirty="0">
                <a:solidFill>
                  <a:schemeClr val="bg1"/>
                </a:solidFill>
                <a:ea typeface="Times New Roman" pitchFamily="18" charset="0"/>
                <a:cs typeface="Arial" pitchFamily="34" charset="0"/>
              </a:rPr>
              <a:t>el caso de entregas incompletas o extemporáneas de bienes o servicios imputables al proveedor aun cuando exista solicitud de prórroga y esté autorizada, verificar la correcta aplicación de las penas convencionales pactadas de conformidad con lo establecido en el mismo; el registro contable </a:t>
            </a:r>
            <a:r>
              <a:rPr lang="es-MX" sz="1600" dirty="0" smtClean="0">
                <a:solidFill>
                  <a:schemeClr val="bg1"/>
                </a:solidFill>
                <a:ea typeface="Times New Roman" pitchFamily="18" charset="0"/>
                <a:cs typeface="Arial" pitchFamily="34" charset="0"/>
              </a:rPr>
              <a:t>y </a:t>
            </a:r>
            <a:r>
              <a:rPr lang="es-MX" sz="1600" dirty="0">
                <a:solidFill>
                  <a:schemeClr val="bg1"/>
                </a:solidFill>
                <a:ea typeface="Times New Roman" pitchFamily="18" charset="0"/>
                <a:cs typeface="Arial" pitchFamily="34" charset="0"/>
              </a:rPr>
              <a:t>forma de aplicación de la </a:t>
            </a:r>
            <a:r>
              <a:rPr lang="es-MX" sz="1600" dirty="0" smtClean="0">
                <a:solidFill>
                  <a:schemeClr val="bg1"/>
                </a:solidFill>
                <a:ea typeface="Times New Roman" pitchFamily="18" charset="0"/>
                <a:cs typeface="Arial" pitchFamily="34" charset="0"/>
              </a:rPr>
              <a:t>pena.</a:t>
            </a: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a:solidFill>
                  <a:schemeClr val="bg1"/>
                </a:solidFill>
                <a:ea typeface="Times New Roman" pitchFamily="18" charset="0"/>
                <a:cs typeface="Arial" pitchFamily="34" charset="0"/>
              </a:rPr>
              <a:t>Comprobar que se registró la recepción de los bienes en el </a:t>
            </a:r>
            <a:r>
              <a:rPr lang="es-MX" sz="1600" dirty="0" smtClean="0">
                <a:solidFill>
                  <a:schemeClr val="bg1"/>
                </a:solidFill>
                <a:ea typeface="Times New Roman" pitchFamily="18" charset="0"/>
                <a:cs typeface="Arial" pitchFamily="34" charset="0"/>
              </a:rPr>
              <a:t>almacén.</a:t>
            </a: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se realizaron inventarios semestrales o anuales de acuerdo con su normativa</a:t>
            </a:r>
            <a:r>
              <a:rPr lang="es-MX" sz="1600" dirty="0" smtClean="0">
                <a:solidFill>
                  <a:schemeClr val="bg1"/>
                </a:solidFill>
                <a:ea typeface="Times New Roman" pitchFamily="18" charset="0"/>
                <a:cs typeface="Arial" pitchFamily="34" charset="0"/>
              </a:rPr>
              <a:t>.</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57</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4.3.3 Constatar que, en caso de incumplimiento en los plazos de entrega de los bienes adquiridos establecidos en el pedido o contrato, se hayan aplicado las penas convencionales correspondientes; asimismo, verificar el registro de los bienes en el almacén y documentar el proceso y  practica de inventarios de los bienes adquiridos.</a:t>
            </a:r>
          </a:p>
        </p:txBody>
      </p:sp>
    </p:spTree>
    <p:extLst>
      <p:ext uri="{BB962C8B-B14F-4D97-AF65-F5344CB8AC3E}">
        <p14:creationId xmlns:p14="http://schemas.microsoft.com/office/powerpoint/2010/main" val="3823875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7"/>
            </a:pPr>
            <a:r>
              <a:rPr lang="es-MX" sz="1600" dirty="0" smtClean="0">
                <a:solidFill>
                  <a:schemeClr val="bg1"/>
                </a:solidFill>
                <a:ea typeface="Times New Roman" pitchFamily="18" charset="0"/>
                <a:cs typeface="Arial" pitchFamily="34" charset="0"/>
              </a:rPr>
              <a:t>Verificar y documentar la </a:t>
            </a:r>
            <a:r>
              <a:rPr lang="es-MX" sz="1600" dirty="0">
                <a:solidFill>
                  <a:schemeClr val="bg1"/>
                </a:solidFill>
                <a:ea typeface="Times New Roman" pitchFamily="18" charset="0"/>
                <a:cs typeface="Arial" pitchFamily="34" charset="0"/>
              </a:rPr>
              <a:t>existencia de mecanismos de control y sistemas de información adecuados para conocer e identificar oportunamente medicamentos de lento o nulo movimiento, que permita remitirlos en tiempo a otros centros de salud y hospitales para aprovecharlos y evitar que caduquen. </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la falta de aplicación de penas la acción </a:t>
            </a:r>
            <a:r>
              <a:rPr lang="es-MX" sz="1600" b="1" dirty="0" smtClean="0">
                <a:solidFill>
                  <a:schemeClr val="bg1"/>
                </a:solidFill>
                <a:ea typeface="Times New Roman" pitchFamily="18" charset="0"/>
                <a:cs typeface="Arial" pitchFamily="34" charset="0"/>
              </a:rPr>
              <a:t>sería una P.O. </a:t>
            </a:r>
            <a:r>
              <a:rPr lang="es-MX" sz="1600" b="1" dirty="0">
                <a:solidFill>
                  <a:schemeClr val="bg1"/>
                </a:solidFill>
                <a:ea typeface="Times New Roman" pitchFamily="18" charset="0"/>
                <a:cs typeface="Arial" pitchFamily="34" charset="0"/>
              </a:rPr>
              <a:t>por el monto que debió aplicarse, en caso de falta administrativa sería una Promoción de Responsabilidad Administrativa Sancionatoria</a:t>
            </a:r>
            <a:r>
              <a:rPr lang="es-MX" sz="1600" b="1" dirty="0" smtClean="0">
                <a:solidFill>
                  <a:schemeClr val="bg1"/>
                </a:solidFill>
                <a:ea typeface="Times New Roman" pitchFamily="18" charset="0"/>
                <a:cs typeface="Arial" pitchFamily="34" charset="0"/>
              </a:rPr>
              <a:t>.</a:t>
            </a: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58</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4.3.3 Constatar que, en caso de incumplimiento en los plazos de entrega de los bienes adquiridos establecidos en el pedido o contrato, se hayan aplicado las penas convencionales correspondientes; asimismo, verificar el registro de los bienes en el almacén y documentar el proceso y  practica de inventarios de los bienes adquiridos.</a:t>
            </a:r>
          </a:p>
        </p:txBody>
      </p:sp>
    </p:spTree>
    <p:extLst>
      <p:ext uri="{BB962C8B-B14F-4D97-AF65-F5344CB8AC3E}">
        <p14:creationId xmlns:p14="http://schemas.microsoft.com/office/powerpoint/2010/main" val="4695637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que el proveedor cumplió con las condiciones establecidas para la prestación </a:t>
            </a:r>
            <a:r>
              <a:rPr lang="es-MX" sz="1600" dirty="0">
                <a:solidFill>
                  <a:schemeClr val="bg1"/>
                </a:solidFill>
                <a:ea typeface="Times New Roman" pitchFamily="18" charset="0"/>
                <a:cs typeface="Arial" pitchFamily="34" charset="0"/>
              </a:rPr>
              <a:t>del </a:t>
            </a:r>
            <a:r>
              <a:rPr lang="es-MX" sz="1600" dirty="0" smtClean="0">
                <a:solidFill>
                  <a:schemeClr val="bg1"/>
                </a:solidFill>
                <a:ea typeface="Times New Roman" pitchFamily="18" charset="0"/>
                <a:cs typeface="Arial" pitchFamily="34" charset="0"/>
              </a:rPr>
              <a:t>servicio, presentó la documentación requerida para el pago y la misma se valido por el área correspondiente del organismo ejecutor de los recursos del programa.</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Comprobar </a:t>
            </a:r>
            <a:r>
              <a:rPr lang="es-MX" sz="1600" dirty="0">
                <a:solidFill>
                  <a:schemeClr val="bg1"/>
                </a:solidFill>
                <a:ea typeface="Times New Roman" pitchFamily="18" charset="0"/>
                <a:cs typeface="Arial" pitchFamily="34" charset="0"/>
              </a:rPr>
              <a:t>que exista evidencia de la supervisión del cumplimiento de contrato por el funcionario </a:t>
            </a:r>
            <a:r>
              <a:rPr lang="es-MX" sz="1600" dirty="0" smtClean="0">
                <a:solidFill>
                  <a:schemeClr val="bg1"/>
                </a:solidFill>
                <a:ea typeface="Times New Roman" pitchFamily="18" charset="0"/>
                <a:cs typeface="Arial" pitchFamily="34" charset="0"/>
              </a:rPr>
              <a:t>responsable.</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Comprobar </a:t>
            </a:r>
            <a:r>
              <a:rPr lang="es-MX" sz="1600" dirty="0">
                <a:solidFill>
                  <a:schemeClr val="bg1"/>
                </a:solidFill>
                <a:ea typeface="Times New Roman" pitchFamily="18" charset="0"/>
                <a:cs typeface="Arial" pitchFamily="34" charset="0"/>
              </a:rPr>
              <a:t>que se registró la recepción de los bienes en el </a:t>
            </a:r>
            <a:r>
              <a:rPr lang="es-MX" sz="1600" dirty="0" smtClean="0">
                <a:solidFill>
                  <a:schemeClr val="bg1"/>
                </a:solidFill>
                <a:ea typeface="Times New Roman" pitchFamily="18" charset="0"/>
                <a:cs typeface="Arial" pitchFamily="34" charset="0"/>
              </a:rPr>
              <a:t>almacén </a:t>
            </a:r>
            <a:endParaRPr lang="es-MX" sz="1600" dirty="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59</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4.3.4 </a:t>
            </a:r>
            <a:r>
              <a:rPr lang="es-ES" sz="1600" dirty="0"/>
              <a:t>Verificar que en la adquisición de medicamentos bajo un esquema de tercerización, el proveedor cumplió con las condiciones establecidas en el contrato correspondiente, y con la metodología para el pago de los medicamentos; asimismo, se realizó la supervisión por parte del organismo de salud para la entrega y pago de los medicamentos a los pacientes.</a:t>
            </a:r>
            <a:endParaRPr lang="es-MX" sz="1600" dirty="0"/>
          </a:p>
        </p:txBody>
      </p:sp>
    </p:spTree>
    <p:extLst>
      <p:ext uri="{BB962C8B-B14F-4D97-AF65-F5344CB8AC3E}">
        <p14:creationId xmlns:p14="http://schemas.microsoft.com/office/powerpoint/2010/main" val="3879965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84918"/>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t>El Seguro Popular cuenta también con </a:t>
            </a:r>
            <a:r>
              <a:rPr lang="es-MX" dirty="0" smtClean="0"/>
              <a:t>el Fondo </a:t>
            </a:r>
            <a:r>
              <a:rPr lang="es-MX" dirty="0"/>
              <a:t>de Protección contra Gastos Catastróficos, que cubre el </a:t>
            </a:r>
            <a:r>
              <a:rPr lang="es-MX" dirty="0" smtClean="0"/>
              <a:t>tratamiento para 61 enfermedades </a:t>
            </a:r>
            <a:r>
              <a:rPr lang="es-MX" dirty="0"/>
              <a:t>graves y crónicas (VIH/SIDA, algunos tipos de </a:t>
            </a:r>
            <a:r>
              <a:rPr lang="es-MX" dirty="0" smtClean="0"/>
              <a:t>cáncer, </a:t>
            </a:r>
            <a:r>
              <a:rPr lang="es-MX" dirty="0"/>
              <a:t>entre otras</a:t>
            </a:r>
            <a:r>
              <a:rPr lang="es-MX" dirty="0" smtClean="0"/>
              <a:t>); y el Fondo de Previsión Presupuestal destinado para el inversión en infraestructura y en equipamiento para la atención primaria y especialidades básicas en las entidades federativas con mayor marginación social y para cubrir las diferencias imprevistas en la demanda de servicios y la garantía de pago por la prestación interestatal de servicios. </a:t>
            </a:r>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6</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27513817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4135415" y="1904270"/>
            <a:ext cx="4685057" cy="426103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Determinar </a:t>
            </a:r>
            <a:r>
              <a:rPr lang="es-MX" sz="1600" dirty="0">
                <a:solidFill>
                  <a:schemeClr val="bg1"/>
                </a:solidFill>
                <a:ea typeface="Times New Roman" pitchFamily="18" charset="0"/>
                <a:cs typeface="Arial" pitchFamily="34" charset="0"/>
              </a:rPr>
              <a:t>el monto pagado </a:t>
            </a:r>
            <a:r>
              <a:rPr lang="es-MX" sz="1600" dirty="0" smtClean="0">
                <a:solidFill>
                  <a:schemeClr val="bg1"/>
                </a:solidFill>
                <a:ea typeface="Times New Roman" pitchFamily="18" charset="0"/>
                <a:cs typeface="Arial" pitchFamily="34" charset="0"/>
              </a:rPr>
              <a:t>por el servicio </a:t>
            </a:r>
            <a:r>
              <a:rPr lang="es-MX" sz="1600" dirty="0">
                <a:solidFill>
                  <a:schemeClr val="bg1"/>
                </a:solidFill>
                <a:ea typeface="Times New Roman" pitchFamily="18" charset="0"/>
                <a:cs typeface="Arial" pitchFamily="34" charset="0"/>
              </a:rPr>
              <a:t>de </a:t>
            </a:r>
            <a:r>
              <a:rPr lang="es-MX" sz="1600" dirty="0" smtClean="0">
                <a:solidFill>
                  <a:schemeClr val="bg1"/>
                </a:solidFill>
                <a:ea typeface="Times New Roman" pitchFamily="18" charset="0"/>
                <a:cs typeface="Arial" pitchFamily="34" charset="0"/>
              </a:rPr>
              <a:t>subrogación de </a:t>
            </a:r>
            <a:r>
              <a:rPr lang="es-MX" sz="1600" dirty="0">
                <a:solidFill>
                  <a:schemeClr val="bg1"/>
                </a:solidFill>
                <a:ea typeface="Times New Roman" pitchFamily="18" charset="0"/>
                <a:cs typeface="Arial" pitchFamily="34" charset="0"/>
              </a:rPr>
              <a:t>acuerdo a los registros </a:t>
            </a:r>
            <a:r>
              <a:rPr lang="es-MX" sz="1600" dirty="0" smtClean="0">
                <a:solidFill>
                  <a:schemeClr val="bg1"/>
                </a:solidFill>
                <a:ea typeface="Times New Roman" pitchFamily="18" charset="0"/>
                <a:cs typeface="Arial" pitchFamily="34" charset="0"/>
              </a:rPr>
              <a:t>contables, </a:t>
            </a:r>
            <a:r>
              <a:rPr lang="es-MX" sz="1600" dirty="0">
                <a:solidFill>
                  <a:schemeClr val="bg1"/>
                </a:solidFill>
                <a:ea typeface="Times New Roman" pitchFamily="18" charset="0"/>
                <a:cs typeface="Arial" pitchFamily="34" charset="0"/>
              </a:rPr>
              <a:t>compararlos con el monto total </a:t>
            </a:r>
            <a:r>
              <a:rPr lang="es-MX" sz="1600" dirty="0" smtClean="0">
                <a:solidFill>
                  <a:schemeClr val="bg1"/>
                </a:solidFill>
                <a:ea typeface="Times New Roman" pitchFamily="18" charset="0"/>
                <a:cs typeface="Arial" pitchFamily="34" charset="0"/>
              </a:rPr>
              <a:t>del 30% que puede aplicarse para el </a:t>
            </a:r>
            <a:r>
              <a:rPr lang="es-MX" sz="1600" dirty="0">
                <a:solidFill>
                  <a:schemeClr val="bg1"/>
                </a:solidFill>
                <a:ea typeface="Times New Roman" pitchFamily="18" charset="0"/>
                <a:cs typeface="Arial" pitchFamily="34" charset="0"/>
              </a:rPr>
              <a:t>rubro de medicamentos, material de curación y otros </a:t>
            </a:r>
            <a:r>
              <a:rPr lang="es-MX" sz="1600" dirty="0" smtClean="0">
                <a:solidFill>
                  <a:schemeClr val="bg1"/>
                </a:solidFill>
                <a:ea typeface="Times New Roman" pitchFamily="18" charset="0"/>
                <a:cs typeface="Arial" pitchFamily="34" charset="0"/>
              </a:rPr>
              <a:t>insumos, y obtener el porcentaje aplicado para el pago del servicio.</a:t>
            </a:r>
          </a:p>
          <a:p>
            <a:pPr marL="342900" lvl="0" indent="-342900" algn="just">
              <a:buFont typeface="+mj-lt"/>
              <a:buAutoNum type="alphaLcParenR" startAt="4"/>
            </a:pPr>
            <a:endParaRPr lang="es-MX" sz="1600" dirty="0" smtClean="0">
              <a:solidFill>
                <a:schemeClr val="bg1"/>
              </a:solidFill>
              <a:ea typeface="Times New Roman" pitchFamily="18" charset="0"/>
              <a:cs typeface="Arial" pitchFamily="34" charset="0"/>
            </a:endParaRPr>
          </a:p>
          <a:p>
            <a:pPr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a:t>
            </a:r>
            <a:r>
              <a:rPr lang="es-MX" sz="1600" b="1" dirty="0" smtClean="0">
                <a:solidFill>
                  <a:schemeClr val="bg1"/>
                </a:solidFill>
                <a:ea typeface="Times New Roman" pitchFamily="18" charset="0"/>
                <a:cs typeface="Arial" pitchFamily="34" charset="0"/>
              </a:rPr>
              <a:t>no cumplir y exceder los precios del CAUSES la </a:t>
            </a:r>
            <a:r>
              <a:rPr lang="es-MX" sz="1600" b="1" dirty="0">
                <a:solidFill>
                  <a:schemeClr val="bg1"/>
                </a:solidFill>
                <a:ea typeface="Times New Roman" pitchFamily="18" charset="0"/>
                <a:cs typeface="Arial" pitchFamily="34" charset="0"/>
              </a:rPr>
              <a:t>acción </a:t>
            </a:r>
            <a:r>
              <a:rPr lang="es-MX" sz="1600" b="1" dirty="0" smtClean="0">
                <a:solidFill>
                  <a:schemeClr val="bg1"/>
                </a:solidFill>
                <a:ea typeface="Times New Roman" pitchFamily="18" charset="0"/>
                <a:cs typeface="Arial" pitchFamily="34" charset="0"/>
              </a:rPr>
              <a:t>sería un P.O. </a:t>
            </a:r>
            <a:r>
              <a:rPr lang="es-MX" sz="1600" b="1" dirty="0">
                <a:solidFill>
                  <a:schemeClr val="bg1"/>
                </a:solidFill>
                <a:ea typeface="Times New Roman" pitchFamily="18" charset="0"/>
                <a:cs typeface="Arial" pitchFamily="34" charset="0"/>
              </a:rPr>
              <a:t>por el monto que </a:t>
            </a:r>
            <a:r>
              <a:rPr lang="es-MX" sz="1600" b="1" dirty="0" smtClean="0">
                <a:solidFill>
                  <a:schemeClr val="bg1"/>
                </a:solidFill>
                <a:ea typeface="Times New Roman" pitchFamily="18" charset="0"/>
                <a:cs typeface="Arial" pitchFamily="34" charset="0"/>
              </a:rPr>
              <a:t>excedió, </a:t>
            </a:r>
            <a:r>
              <a:rPr lang="es-MX" sz="1600" b="1" dirty="0">
                <a:solidFill>
                  <a:schemeClr val="bg1"/>
                </a:solidFill>
                <a:ea typeface="Times New Roman" pitchFamily="18" charset="0"/>
                <a:cs typeface="Arial" pitchFamily="34" charset="0"/>
              </a:rPr>
              <a:t>en caso de falta administrativa sería una Promoción de Responsabilidad Administrativa Sancionatoria</a:t>
            </a:r>
            <a:r>
              <a:rPr lang="es-MX" sz="1600" b="1" dirty="0" smtClean="0">
                <a:solidFill>
                  <a:schemeClr val="bg1"/>
                </a:solidFill>
                <a:ea typeface="Times New Roman" pitchFamily="18" charset="0"/>
                <a:cs typeface="Arial" pitchFamily="34" charset="0"/>
              </a:rPr>
              <a:t>.</a:t>
            </a: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60</a:t>
            </a:fld>
            <a:endParaRPr lang="es-MX" dirty="0"/>
          </a:p>
        </p:txBody>
      </p:sp>
      <p:sp>
        <p:nvSpPr>
          <p:cNvPr id="11"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4.3.4 Verificar que en la adquisición de medicamentos bajo un esquema de tercerización, el proveedor cumplió con las condiciones establecidas en el contrato correspondiente, y con la metodología para el pago de los medicamentos; asimismo, se realizó la supervisión por parte del organismo de salud para  la entrega y pago de los medicamentos a los </a:t>
            </a:r>
            <a:r>
              <a:rPr lang="es-MX" sz="1600" dirty="0" smtClean="0"/>
              <a:t>pacientes.</a:t>
            </a:r>
            <a:endParaRPr lang="es-MX" sz="1600" dirty="0"/>
          </a:p>
        </p:txBody>
      </p:sp>
    </p:spTree>
    <p:extLst>
      <p:ext uri="{BB962C8B-B14F-4D97-AF65-F5344CB8AC3E}">
        <p14:creationId xmlns:p14="http://schemas.microsoft.com/office/powerpoint/2010/main" val="25203400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a:solidFill>
                  <a:schemeClr val="bg1"/>
                </a:solidFill>
                <a:ea typeface="Times New Roman" pitchFamily="18" charset="0"/>
                <a:cs typeface="Arial" pitchFamily="34" charset="0"/>
              </a:rPr>
              <a:t>Verificar que los precios de los medicamentos establecidos en la licitación </a:t>
            </a:r>
            <a:r>
              <a:rPr lang="es-MX" sz="1600" dirty="0" smtClean="0">
                <a:solidFill>
                  <a:schemeClr val="bg1"/>
                </a:solidFill>
                <a:ea typeface="Times New Roman" pitchFamily="18" charset="0"/>
                <a:cs typeface="Arial" pitchFamily="34" charset="0"/>
              </a:rPr>
              <a:t>correspondan </a:t>
            </a:r>
            <a:r>
              <a:rPr lang="es-MX" sz="1600" dirty="0">
                <a:solidFill>
                  <a:schemeClr val="bg1"/>
                </a:solidFill>
                <a:ea typeface="Times New Roman" pitchFamily="18" charset="0"/>
                <a:cs typeface="Arial" pitchFamily="34" charset="0"/>
              </a:rPr>
              <a:t>con </a:t>
            </a:r>
            <a:r>
              <a:rPr lang="es-MX" sz="1600" dirty="0" smtClean="0">
                <a:solidFill>
                  <a:schemeClr val="bg1"/>
                </a:solidFill>
                <a:ea typeface="Times New Roman" pitchFamily="18" charset="0"/>
                <a:cs typeface="Arial" pitchFamily="34" charset="0"/>
              </a:rPr>
              <a:t>los precios </a:t>
            </a:r>
            <a:r>
              <a:rPr lang="es-MX" sz="1600" dirty="0">
                <a:solidFill>
                  <a:schemeClr val="bg1"/>
                </a:solidFill>
                <a:ea typeface="Times New Roman" pitchFamily="18" charset="0"/>
                <a:cs typeface="Arial" pitchFamily="34" charset="0"/>
              </a:rPr>
              <a:t>del contrato, y </a:t>
            </a:r>
            <a:r>
              <a:rPr lang="es-MX" sz="1600" dirty="0" smtClean="0">
                <a:solidFill>
                  <a:schemeClr val="bg1"/>
                </a:solidFill>
                <a:ea typeface="Times New Roman" pitchFamily="18" charset="0"/>
                <a:cs typeface="Arial" pitchFamily="34" charset="0"/>
              </a:rPr>
              <a:t>éstos correspondan </a:t>
            </a:r>
            <a:r>
              <a:rPr lang="es-MX" sz="1600" dirty="0">
                <a:solidFill>
                  <a:schemeClr val="bg1"/>
                </a:solidFill>
                <a:ea typeface="Times New Roman" pitchFamily="18" charset="0"/>
                <a:cs typeface="Arial" pitchFamily="34" charset="0"/>
              </a:rPr>
              <a:t>a los precios de </a:t>
            </a:r>
            <a:r>
              <a:rPr lang="es-MX" sz="1600" dirty="0" smtClean="0">
                <a:solidFill>
                  <a:schemeClr val="bg1"/>
                </a:solidFill>
                <a:ea typeface="Times New Roman" pitchFamily="18" charset="0"/>
                <a:cs typeface="Arial" pitchFamily="34" charset="0"/>
              </a:rPr>
              <a:t>referencia (</a:t>
            </a:r>
            <a:r>
              <a:rPr lang="es-MX" sz="1600" dirty="0">
                <a:solidFill>
                  <a:schemeClr val="bg1"/>
                </a:solidFill>
                <a:ea typeface="Times New Roman" pitchFamily="18" charset="0"/>
                <a:cs typeface="Arial" pitchFamily="34" charset="0"/>
              </a:rPr>
              <a:t>aplicación de los lineamientos </a:t>
            </a:r>
            <a:r>
              <a:rPr lang="es-MX" sz="1600" dirty="0" smtClean="0">
                <a:solidFill>
                  <a:schemeClr val="bg1"/>
                </a:solidFill>
                <a:ea typeface="Times New Roman" pitchFamily="18" charset="0"/>
                <a:cs typeface="Arial" pitchFamily="34" charset="0"/>
              </a:rPr>
              <a:t>vigentes para el ejercicio 2016).</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En el caso del medicamento </a:t>
            </a:r>
            <a:r>
              <a:rPr lang="es-MX" sz="1600" dirty="0">
                <a:solidFill>
                  <a:schemeClr val="bg1"/>
                </a:solidFill>
                <a:ea typeface="Times New Roman" pitchFamily="18" charset="0"/>
                <a:cs typeface="Arial" pitchFamily="34" charset="0"/>
              </a:rPr>
              <a:t>subrogado, </a:t>
            </a: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el costo del servicio </a:t>
            </a:r>
            <a:r>
              <a:rPr lang="es-MX" sz="1600" dirty="0" smtClean="0">
                <a:solidFill>
                  <a:schemeClr val="bg1"/>
                </a:solidFill>
                <a:ea typeface="Times New Roman" pitchFamily="18" charset="0"/>
                <a:cs typeface="Arial" pitchFamily="34" charset="0"/>
              </a:rPr>
              <a:t>este </a:t>
            </a:r>
            <a:r>
              <a:rPr lang="es-MX" sz="1600" dirty="0">
                <a:solidFill>
                  <a:schemeClr val="bg1"/>
                </a:solidFill>
                <a:ea typeface="Times New Roman" pitchFamily="18" charset="0"/>
                <a:cs typeface="Arial" pitchFamily="34" charset="0"/>
              </a:rPr>
              <a:t>separado del costo del medicamento.</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61</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4.3.5 </a:t>
            </a:r>
            <a:r>
              <a:rPr lang="es-ES" sz="1600" dirty="0"/>
              <a:t>Verificar que los medicamentos asociados al CAUSES fueron adquiridos con sujeción a los precios de contrato los cuales no podrán ser superiores a los precios de referencia y a las disposiciones administrativas que determinó la Secretaría de Salud.</a:t>
            </a:r>
            <a:endParaRPr lang="es-MX" sz="1600" dirty="0"/>
          </a:p>
        </p:txBody>
      </p:sp>
    </p:spTree>
    <p:extLst>
      <p:ext uri="{BB962C8B-B14F-4D97-AF65-F5344CB8AC3E}">
        <p14:creationId xmlns:p14="http://schemas.microsoft.com/office/powerpoint/2010/main" val="12388359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observación la acción </a:t>
            </a:r>
            <a:r>
              <a:rPr lang="es-MX" sz="1600" b="1" dirty="0" smtClean="0">
                <a:solidFill>
                  <a:schemeClr val="bg1"/>
                </a:solidFill>
                <a:ea typeface="Times New Roman" pitchFamily="18" charset="0"/>
                <a:cs typeface="Arial" pitchFamily="34" charset="0"/>
              </a:rPr>
              <a:t>sería un P.O.</a:t>
            </a:r>
            <a:endParaRPr lang="es-MX" sz="1600" b="1" dirty="0">
              <a:solidFill>
                <a:schemeClr val="bg1"/>
              </a:solidFill>
              <a:ea typeface="Times New Roman" pitchFamily="18" charset="0"/>
              <a:cs typeface="Arial" pitchFamily="34" charset="0"/>
            </a:endParaRPr>
          </a:p>
          <a:p>
            <a:pPr marL="342900" lvl="0" indent="-342900" algn="just">
              <a:buFont typeface="+mj-lt"/>
              <a:buAutoNum type="alphaLcParenR" startAt="3"/>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3"/>
            </a:pP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62</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4.3.5 </a:t>
            </a:r>
            <a:r>
              <a:rPr lang="es-MX" sz="1600" dirty="0"/>
              <a:t>Verificar que los medicamentos asociados al CAUSES fueron adquiridos con sujeción a los precios de contrato los cuales no podrán ser superiores a los precios de referencia y a las disposiciones administrativas que determinó la Secretaría de Salud.</a:t>
            </a:r>
          </a:p>
        </p:txBody>
      </p:sp>
    </p:spTree>
    <p:extLst>
      <p:ext uri="{BB962C8B-B14F-4D97-AF65-F5344CB8AC3E}">
        <p14:creationId xmlns:p14="http://schemas.microsoft.com/office/powerpoint/2010/main" val="27887319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870" y="1340769"/>
            <a:ext cx="2718978" cy="482453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63</a:t>
            </a:fld>
            <a:endParaRPr lang="es-MX" dirty="0"/>
          </a:p>
        </p:txBody>
      </p:sp>
      <p:sp>
        <p:nvSpPr>
          <p:cNvPr id="12" name="11 Rectángulo redondeado"/>
          <p:cNvSpPr/>
          <p:nvPr/>
        </p:nvSpPr>
        <p:spPr>
          <a:xfrm>
            <a:off x="571472" y="571480"/>
            <a:ext cx="7429552" cy="5532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4.3  ADQUISICIONES</a:t>
            </a:r>
            <a:endParaRPr lang="es-MX" sz="2000" b="1" dirty="0">
              <a:solidFill>
                <a:schemeClr val="bg1"/>
              </a:solidFill>
            </a:endParaRPr>
          </a:p>
        </p:txBody>
      </p:sp>
      <p:sp>
        <p:nvSpPr>
          <p:cNvPr id="14" name="13 Rectángulo redondeado"/>
          <p:cNvSpPr/>
          <p:nvPr/>
        </p:nvSpPr>
        <p:spPr>
          <a:xfrm>
            <a:off x="3563888" y="1196752"/>
            <a:ext cx="5472609" cy="540060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smtClean="0"/>
              <a:t>Registros contables y presupuestales del programa.</a:t>
            </a:r>
          </a:p>
          <a:p>
            <a:pPr marL="285750" lvl="0" indent="-285750" algn="just">
              <a:buFont typeface="Arial" panose="020B0604020202020204" pitchFamily="34" charset="0"/>
              <a:buChar char="•"/>
            </a:pPr>
            <a:r>
              <a:rPr lang="es-MX" sz="1600" dirty="0" smtClean="0"/>
              <a:t>Pólizas de egresos y su documentación justificativa y comprobatoria de las erogaciones.</a:t>
            </a:r>
          </a:p>
          <a:p>
            <a:pPr marL="285750" indent="-285750" algn="just">
              <a:buFont typeface="Arial" panose="020B0604020202020204" pitchFamily="34" charset="0"/>
              <a:buChar char="•"/>
            </a:pPr>
            <a:r>
              <a:rPr lang="es-MX" sz="1600" dirty="0"/>
              <a:t>Estados de cuenta bancarios</a:t>
            </a:r>
            <a:r>
              <a:rPr lang="es-MX" sz="1600" dirty="0" smtClean="0"/>
              <a:t>.</a:t>
            </a:r>
          </a:p>
          <a:p>
            <a:pPr marL="285750" indent="-285750" algn="just">
              <a:buFont typeface="Arial" panose="020B0604020202020204" pitchFamily="34" charset="0"/>
              <a:buChar char="•"/>
            </a:pPr>
            <a:r>
              <a:rPr lang="es-MX" sz="1600" dirty="0" smtClean="0"/>
              <a:t>Base de datos de los medicamentos adquiridos por el organismo ejecutor de los recursos de la CS y la </a:t>
            </a:r>
            <a:r>
              <a:rPr lang="es-MX" sz="1600" dirty="0" err="1" smtClean="0"/>
              <a:t>ASf</a:t>
            </a:r>
            <a:r>
              <a:rPr lang="es-MX" sz="1600" dirty="0" smtClean="0"/>
              <a:t> 2016.</a:t>
            </a:r>
          </a:p>
          <a:p>
            <a:pPr marL="285750" indent="-285750" algn="just">
              <a:buFont typeface="Arial" panose="020B0604020202020204" pitchFamily="34" charset="0"/>
              <a:buChar char="•"/>
            </a:pPr>
            <a:r>
              <a:rPr lang="es-MX" sz="1600" dirty="0" smtClean="0"/>
              <a:t>Expedientes de adquisiciones que incluyan la documentación soporte desde las bases de licitación hasta la adjudicación de los contratos.</a:t>
            </a:r>
          </a:p>
          <a:p>
            <a:pPr marL="285750" indent="-285750" algn="just">
              <a:buFont typeface="Arial" panose="020B0604020202020204" pitchFamily="34" charset="0"/>
              <a:buChar char="•"/>
            </a:pPr>
            <a:r>
              <a:rPr lang="es-MX" sz="1600" dirty="0" smtClean="0"/>
              <a:t>Contratos o pedidos.</a:t>
            </a:r>
          </a:p>
          <a:p>
            <a:pPr marL="285750" indent="-285750" algn="just">
              <a:buFont typeface="Arial" panose="020B0604020202020204" pitchFamily="34" charset="0"/>
              <a:buChar char="•"/>
            </a:pPr>
            <a:r>
              <a:rPr lang="es-MX" sz="1600" dirty="0" smtClean="0"/>
              <a:t>Garantías otorgadas.</a:t>
            </a:r>
          </a:p>
          <a:p>
            <a:pPr marL="285750" indent="-285750" algn="just">
              <a:buFont typeface="Arial" panose="020B0604020202020204" pitchFamily="34" charset="0"/>
              <a:buChar char="•"/>
            </a:pPr>
            <a:r>
              <a:rPr lang="es-MX" sz="1600" dirty="0" smtClean="0"/>
              <a:t>Reporte de penas convencionales aplicadas.</a:t>
            </a:r>
          </a:p>
          <a:p>
            <a:pPr marL="285750" indent="-285750" algn="just">
              <a:buFont typeface="Arial" panose="020B0604020202020204" pitchFamily="34" charset="0"/>
              <a:buChar char="•"/>
            </a:pPr>
            <a:r>
              <a:rPr lang="es-MX" sz="1600" dirty="0"/>
              <a:t>Entradas a almacén.</a:t>
            </a:r>
          </a:p>
          <a:p>
            <a:pPr marL="285750" indent="-285750" algn="just">
              <a:buFont typeface="Arial" panose="020B0604020202020204" pitchFamily="34" charset="0"/>
              <a:buChar char="•"/>
            </a:pPr>
            <a:r>
              <a:rPr lang="es-MX" sz="1600" dirty="0" smtClean="0"/>
              <a:t>Evidencia documental de los inventarios realizados por el organismo ejecutor.</a:t>
            </a:r>
          </a:p>
          <a:p>
            <a:pPr marL="285750" indent="-285750" algn="just">
              <a:buFont typeface="Arial" panose="020B0604020202020204" pitchFamily="34" charset="0"/>
              <a:buChar char="•"/>
            </a:pPr>
            <a:r>
              <a:rPr lang="es-MX" sz="1600" dirty="0" smtClean="0"/>
              <a:t>Catálogo </a:t>
            </a:r>
            <a:r>
              <a:rPr lang="es-MX" sz="1600" dirty="0"/>
              <a:t>Universal de Servicios de Salud </a:t>
            </a:r>
            <a:r>
              <a:rPr lang="es-MX" sz="1600" dirty="0" smtClean="0"/>
              <a:t>2016 (CAUSES) y </a:t>
            </a:r>
            <a:r>
              <a:rPr lang="es-ES" sz="1600" dirty="0"/>
              <a:t>lineamientos para la adquisición de medicamentos asociados  al </a:t>
            </a:r>
            <a:r>
              <a:rPr lang="es-ES" sz="1600" dirty="0" smtClean="0"/>
              <a:t>mismo.</a:t>
            </a:r>
          </a:p>
          <a:p>
            <a:pPr marL="285750" indent="-285750" algn="just">
              <a:buFont typeface="Arial" panose="020B0604020202020204" pitchFamily="34" charset="0"/>
              <a:buChar char="•"/>
            </a:pPr>
            <a:r>
              <a:rPr lang="es-MX" sz="1600" dirty="0" smtClean="0"/>
              <a:t>Padrón de afiliados 2016.</a:t>
            </a:r>
          </a:p>
        </p:txBody>
      </p:sp>
    </p:spTree>
    <p:extLst>
      <p:ext uri="{BB962C8B-B14F-4D97-AF65-F5344CB8AC3E}">
        <p14:creationId xmlns:p14="http://schemas.microsoft.com/office/powerpoint/2010/main" val="15654904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a:solidFill>
                  <a:schemeClr val="bg1"/>
                </a:solidFill>
                <a:ea typeface="Times New Roman" pitchFamily="18" charset="0"/>
                <a:cs typeface="Arial" pitchFamily="34" charset="0"/>
              </a:rPr>
              <a:t>Determinar el monto pagado en el rubro de gasto operativo y del personal administrativo del REPSS, de acuerdo a los registros contables, compararlos con el monto total de recursos transferidos de la CS y la </a:t>
            </a:r>
            <a:r>
              <a:rPr lang="es-MX" sz="1600" dirty="0" err="1">
                <a:solidFill>
                  <a:schemeClr val="bg1"/>
                </a:solidFill>
                <a:ea typeface="Times New Roman" pitchFamily="18" charset="0"/>
                <a:cs typeface="Arial" pitchFamily="34" charset="0"/>
              </a:rPr>
              <a:t>ASf</a:t>
            </a:r>
            <a:r>
              <a:rPr lang="es-MX" sz="1600" dirty="0">
                <a:solidFill>
                  <a:schemeClr val="bg1"/>
                </a:solidFill>
                <a:ea typeface="Times New Roman" pitchFamily="18" charset="0"/>
                <a:cs typeface="Arial" pitchFamily="34" charset="0"/>
              </a:rPr>
              <a:t> </a:t>
            </a:r>
            <a:r>
              <a:rPr lang="es-MX" sz="1600" dirty="0" smtClean="0">
                <a:solidFill>
                  <a:schemeClr val="bg1"/>
                </a:solidFill>
                <a:ea typeface="Times New Roman" pitchFamily="18" charset="0"/>
                <a:cs typeface="Arial" pitchFamily="34" charset="0"/>
              </a:rPr>
              <a:t>y </a:t>
            </a:r>
            <a:r>
              <a:rPr lang="es-MX" sz="1600" dirty="0">
                <a:solidFill>
                  <a:schemeClr val="bg1"/>
                </a:solidFill>
                <a:ea typeface="Times New Roman" pitchFamily="18" charset="0"/>
                <a:cs typeface="Arial" pitchFamily="34" charset="0"/>
              </a:rPr>
              <a:t>obtener el porcentaje de recursos aplicados </a:t>
            </a:r>
            <a:r>
              <a:rPr lang="es-MX" sz="1600" dirty="0" smtClean="0">
                <a:solidFill>
                  <a:schemeClr val="bg1"/>
                </a:solidFill>
                <a:ea typeface="Times New Roman" pitchFamily="18" charset="0"/>
                <a:cs typeface="Arial" pitchFamily="34" charset="0"/>
              </a:rPr>
              <a:t>en los rubros.</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a:solidFill>
                  <a:schemeClr val="bg1"/>
                </a:solidFill>
                <a:ea typeface="Times New Roman" pitchFamily="18" charset="0"/>
                <a:cs typeface="Arial" pitchFamily="34" charset="0"/>
              </a:rPr>
              <a:t>Solicitar el programa anual de gasto operativo y la estructura organizacional de la Unidad de Protección Social en Salud aprobada y autorizada por la CNPSS; y verificar que los recursos aplicados corresponden a los montos y conceptos aprobados.</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4.4 </a:t>
            </a:r>
            <a:r>
              <a:rPr lang="es-MX" sz="2000" b="1" dirty="0"/>
              <a:t>GASTO OPERATIVO Y PAGO DEL PERSONAL ADMINISTRATIVO</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64</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4.4.1 </a:t>
            </a:r>
            <a:r>
              <a:rPr lang="es-ES" sz="1600" dirty="0"/>
              <a:t>Verificar que no se destinó más del 6% de los recursos transferidos de la CS y la </a:t>
            </a:r>
            <a:r>
              <a:rPr lang="es-ES" sz="1600" dirty="0" err="1"/>
              <a:t>ASf</a:t>
            </a:r>
            <a:r>
              <a:rPr lang="es-ES" sz="1600" dirty="0"/>
              <a:t> para el pago del gasto operativo y del personal administrativo del REPSS; que su ejercicio se realizó de conformidad con los Criterios y Lineamientos establecidos por la CNPSS; asimismo, constatar que la entidad federativa remitió el programa anual de gasto operativo y la estructura organizacional de la Unidad de Protección Social en Salud para su aprobación y autorización a la CNPSS.</a:t>
            </a:r>
            <a:endParaRPr lang="es-MX" sz="1600" dirty="0"/>
          </a:p>
        </p:txBody>
      </p:sp>
    </p:spTree>
    <p:extLst>
      <p:ext uri="{BB962C8B-B14F-4D97-AF65-F5344CB8AC3E}">
        <p14:creationId xmlns:p14="http://schemas.microsoft.com/office/powerpoint/2010/main" val="271542485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Del </a:t>
            </a:r>
            <a:r>
              <a:rPr lang="es-MX" sz="1600" dirty="0">
                <a:solidFill>
                  <a:schemeClr val="bg1"/>
                </a:solidFill>
                <a:ea typeface="Times New Roman" pitchFamily="18" charset="0"/>
                <a:cs typeface="Arial" pitchFamily="34" charset="0"/>
              </a:rPr>
              <a:t>gasto operativo seleccionar una muestra y verificar el soporte </a:t>
            </a:r>
            <a:r>
              <a:rPr lang="es-MX" sz="1600" dirty="0" smtClean="0">
                <a:solidFill>
                  <a:schemeClr val="bg1"/>
                </a:solidFill>
                <a:ea typeface="Times New Roman" pitchFamily="18" charset="0"/>
                <a:cs typeface="Arial" pitchFamily="34" charset="0"/>
              </a:rPr>
              <a:t>documental.</a:t>
            </a:r>
          </a:p>
          <a:p>
            <a:pPr marL="342900" lvl="0" indent="-342900" algn="just">
              <a:buFont typeface="+mj-lt"/>
              <a:buAutoNum type="alphaLcParenR" startAt="3"/>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La </a:t>
            </a:r>
            <a:r>
              <a:rPr lang="es-MX" sz="1600" dirty="0">
                <a:solidFill>
                  <a:schemeClr val="bg1"/>
                </a:solidFill>
                <a:ea typeface="Times New Roman" pitchFamily="18" charset="0"/>
                <a:cs typeface="Arial" pitchFamily="34" charset="0"/>
              </a:rPr>
              <a:t>nómina del gasto operativo se revisa conforme a los procedimientos de la revisión del rubro de servicios </a:t>
            </a:r>
            <a:r>
              <a:rPr lang="es-MX" sz="1600" dirty="0" smtClean="0">
                <a:solidFill>
                  <a:schemeClr val="bg1"/>
                </a:solidFill>
                <a:ea typeface="Times New Roman" pitchFamily="18" charset="0"/>
                <a:cs typeface="Arial" pitchFamily="34" charset="0"/>
              </a:rPr>
              <a:t>personales.</a:t>
            </a:r>
          </a:p>
          <a:p>
            <a:pPr marL="342900" lvl="0" indent="-342900" algn="just">
              <a:buFont typeface="+mj-lt"/>
              <a:buAutoNum type="alphaLcParenR" startAt="3"/>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a:solidFill>
                  <a:schemeClr val="bg1"/>
                </a:solidFill>
                <a:ea typeface="Times New Roman" pitchFamily="18" charset="0"/>
                <a:cs typeface="Arial" pitchFamily="34" charset="0"/>
              </a:rPr>
              <a:t>Del pago al personal administrativo solicitar el organigrama autorizado para el REPSS y verificar que corresponda con lo pagado y no exceda lo autorizado el "tabulador de percepciones ordinarias brutas para el presidente de la república y los funcionarios públicos de mando y enlace de las dependencias y sus equivalentes en las entidades”.</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4.4 </a:t>
            </a:r>
            <a:r>
              <a:rPr lang="es-MX" sz="2000" b="1" dirty="0"/>
              <a:t>GASTO OPERATIVO Y PAGO DEL PERSONAL ADMINISTRATIVO</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65</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4.4.1 Verificar que no se destinó más del 6% de los recursos transferidos de la CS y la </a:t>
            </a:r>
            <a:r>
              <a:rPr lang="es-MX" sz="1600" dirty="0" err="1"/>
              <a:t>ASf</a:t>
            </a:r>
            <a:r>
              <a:rPr lang="es-MX" sz="1600" dirty="0"/>
              <a:t> para el pago del gasto operativo y del personal administrativo del REPSS; que su ejercicio se realizó de conformidad con los Criterios y Lineamientos establecidos por la CNPSS; asimismo, constatar que la entidad federativa remitió el programa anual de gasto operativo y la estructura organizacional de la Unidad de Protección Social en Salud para su aprobación y autorización a la CNPSS.</a:t>
            </a:r>
          </a:p>
        </p:txBody>
      </p:sp>
    </p:spTree>
    <p:extLst>
      <p:ext uri="{BB962C8B-B14F-4D97-AF65-F5344CB8AC3E}">
        <p14:creationId xmlns:p14="http://schemas.microsoft.com/office/powerpoint/2010/main" val="92832577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968553"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smtClean="0">
                <a:solidFill>
                  <a:schemeClr val="bg1"/>
                </a:solidFill>
                <a:ea typeface="Times New Roman" pitchFamily="18" charset="0"/>
                <a:cs typeface="Arial" pitchFamily="34" charset="0"/>
              </a:rPr>
              <a:t>En caso de exceder el 6% de los recursos en estos rubros </a:t>
            </a:r>
            <a:r>
              <a:rPr lang="es-MX" sz="1600" b="1" dirty="0">
                <a:solidFill>
                  <a:schemeClr val="bg1"/>
                </a:solidFill>
                <a:ea typeface="Times New Roman" pitchFamily="18" charset="0"/>
                <a:cs typeface="Arial" pitchFamily="34" charset="0"/>
              </a:rPr>
              <a:t>o exceder el monto autorizado por la </a:t>
            </a:r>
            <a:r>
              <a:rPr lang="es-MX" sz="1600" b="1" dirty="0" smtClean="0">
                <a:solidFill>
                  <a:schemeClr val="bg1"/>
                </a:solidFill>
                <a:ea typeface="Times New Roman" pitchFamily="18" charset="0"/>
                <a:cs typeface="Arial" pitchFamily="34" charset="0"/>
              </a:rPr>
              <a:t>CNPSS,  la acción sería un P.O. por el monto que rebase dicho porcentaje o  el autorizado.</a:t>
            </a:r>
          </a:p>
          <a:p>
            <a:pPr lvl="0" algn="just"/>
            <a:endParaRPr lang="es-MX" sz="1600" b="1"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no contar con la autorización de la CNPSS, la acción sería un P.O. por el monto total del rubro no autorizado.</a:t>
            </a:r>
          </a:p>
          <a:p>
            <a:pPr lvl="0" algn="just"/>
            <a:endParaRPr lang="es-MX" sz="1600" b="1" dirty="0">
              <a:solidFill>
                <a:schemeClr val="bg1"/>
              </a:solidFill>
              <a:ea typeface="Times New Roman" pitchFamily="18" charset="0"/>
              <a:cs typeface="Arial" pitchFamily="34" charset="0"/>
            </a:endParaRPr>
          </a:p>
          <a:p>
            <a:pPr lvl="0" algn="just"/>
            <a:r>
              <a:rPr lang="es-MX" sz="1600" b="1" dirty="0">
                <a:solidFill>
                  <a:schemeClr val="bg1"/>
                </a:solidFill>
              </a:rPr>
              <a:t>En todos los casos de resultado con observación </a:t>
            </a:r>
            <a:r>
              <a:rPr lang="es-MX" sz="1600" b="1" dirty="0" smtClean="0">
                <a:solidFill>
                  <a:schemeClr val="bg1"/>
                </a:solidFill>
              </a:rPr>
              <a:t>por </a:t>
            </a:r>
            <a:r>
              <a:rPr lang="es-MX" sz="1600" b="1" dirty="0">
                <a:solidFill>
                  <a:schemeClr val="bg1"/>
                </a:solidFill>
              </a:rPr>
              <a:t>falta </a:t>
            </a:r>
            <a:r>
              <a:rPr lang="es-MX" sz="1600" b="1" dirty="0" smtClean="0">
                <a:solidFill>
                  <a:schemeClr val="bg1"/>
                </a:solidFill>
              </a:rPr>
              <a:t>administrativa</a:t>
            </a:r>
            <a:r>
              <a:rPr lang="es-MX" sz="1600" b="1" dirty="0">
                <a:solidFill>
                  <a:schemeClr val="bg1"/>
                </a:solidFill>
              </a:rPr>
              <a:t>, la acción </a:t>
            </a:r>
            <a:r>
              <a:rPr lang="es-MX" sz="1600" b="1" dirty="0" smtClean="0">
                <a:solidFill>
                  <a:schemeClr val="bg1"/>
                </a:solidFill>
              </a:rPr>
              <a:t>sería </a:t>
            </a:r>
            <a:r>
              <a:rPr lang="es-MX" sz="1600" b="1" dirty="0">
                <a:solidFill>
                  <a:schemeClr val="bg1"/>
                </a:solidFill>
              </a:rPr>
              <a:t>una Promoción de Responsabilidad Administrativa Sancionatoria</a:t>
            </a:r>
            <a:r>
              <a:rPr lang="es-MX" sz="1600" b="1" dirty="0" smtClean="0">
                <a:solidFill>
                  <a:schemeClr val="bg1"/>
                </a:solidFill>
              </a:rPr>
              <a:t>.</a:t>
            </a:r>
            <a:endParaRPr lang="es-MX" sz="1600" b="1" dirty="0">
              <a:solidFill>
                <a:schemeClr val="bg1"/>
              </a:solidFill>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4.4 </a:t>
            </a:r>
            <a:r>
              <a:rPr lang="es-MX" sz="2000" b="1" dirty="0"/>
              <a:t>GASTO OPERATIVO Y PAGO DEL PERSONAL ADMINISTRATIVO</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66</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t>4.4.1 Verificar que no se destinó más del 6% de los recursos transferidos de la CS y la </a:t>
            </a:r>
            <a:r>
              <a:rPr lang="es-MX" sz="1600" dirty="0" err="1"/>
              <a:t>ASf</a:t>
            </a:r>
            <a:r>
              <a:rPr lang="es-MX" sz="1600" dirty="0"/>
              <a:t> para el pago del gasto operativo y del personal administrativo del REPSS; que su ejercicio se realizó de conformidad con los Criterios y Lineamientos establecidos por la CNPSS; asimismo, constatar que la entidad federativa remitió el programa anual de gasto operativo y la estructura organizacional de la Unidad de Protección Social en Salud para su aprobación y autorización a la CNPSS.</a:t>
            </a:r>
          </a:p>
        </p:txBody>
      </p:sp>
    </p:spTree>
    <p:extLst>
      <p:ext uri="{BB962C8B-B14F-4D97-AF65-F5344CB8AC3E}">
        <p14:creationId xmlns:p14="http://schemas.microsoft.com/office/powerpoint/2010/main" val="22961336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412776"/>
            <a:ext cx="4968553" cy="496855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a:t>Registros contables y presupuestales del programa.</a:t>
            </a:r>
          </a:p>
          <a:p>
            <a:pPr marL="285750" lvl="0" indent="-285750" algn="just">
              <a:buFont typeface="Arial" panose="020B0604020202020204" pitchFamily="34" charset="0"/>
              <a:buChar char="•"/>
            </a:pPr>
            <a:r>
              <a:rPr lang="es-MX" sz="1600" dirty="0"/>
              <a:t>Pólizas de egresos y su documentación justificativa y comprobatoria de las erogaciones.</a:t>
            </a:r>
          </a:p>
          <a:p>
            <a:pPr marL="285750" indent="-285750" algn="just">
              <a:buFont typeface="Arial" panose="020B0604020202020204" pitchFamily="34" charset="0"/>
              <a:buChar char="•"/>
            </a:pPr>
            <a:r>
              <a:rPr lang="es-MX" sz="1600" dirty="0"/>
              <a:t>Estados de cuenta bancarios. </a:t>
            </a:r>
            <a:endParaRPr lang="es-MX" sz="1600" dirty="0" smtClean="0"/>
          </a:p>
          <a:p>
            <a:pPr marL="285750" indent="-285750" algn="just">
              <a:buFont typeface="Arial" panose="020B0604020202020204" pitchFamily="34" charset="0"/>
              <a:buChar char="•"/>
            </a:pPr>
            <a:r>
              <a:rPr lang="es-MX" sz="1600" dirty="0" smtClean="0"/>
              <a:t>Nóminas </a:t>
            </a:r>
            <a:r>
              <a:rPr lang="es-MX" sz="1600" dirty="0"/>
              <a:t>del personal pagado con recursos de la CS y la </a:t>
            </a:r>
            <a:r>
              <a:rPr lang="es-MX" sz="1600" dirty="0" err="1"/>
              <a:t>ASf</a:t>
            </a:r>
            <a:r>
              <a:rPr lang="es-MX" sz="1600" dirty="0"/>
              <a:t> </a:t>
            </a:r>
            <a:r>
              <a:rPr lang="es-MX" sz="1600" dirty="0" smtClean="0"/>
              <a:t>2016 </a:t>
            </a:r>
            <a:r>
              <a:rPr lang="es-MX" sz="1600" dirty="0"/>
              <a:t>y archivos relacionados (formato </a:t>
            </a:r>
            <a:r>
              <a:rPr lang="es-MX" sz="1600" dirty="0" err="1"/>
              <a:t>dbf</a:t>
            </a:r>
            <a:r>
              <a:rPr lang="es-MX" sz="1600" dirty="0"/>
              <a:t> y/o </a:t>
            </a:r>
            <a:r>
              <a:rPr lang="es-MX" sz="1600" dirty="0" err="1"/>
              <a:t>excel</a:t>
            </a:r>
            <a:r>
              <a:rPr lang="es-MX" sz="1600" dirty="0"/>
              <a:t>) solicitados al organismo ejecutor.</a:t>
            </a:r>
          </a:p>
          <a:p>
            <a:pPr marL="285750" indent="-285750" algn="just">
              <a:buFont typeface="Arial" panose="020B0604020202020204" pitchFamily="34" charset="0"/>
              <a:buChar char="•"/>
            </a:pPr>
            <a:r>
              <a:rPr lang="es-MX" sz="1600" dirty="0"/>
              <a:t>Tabuladores de sueldos.</a:t>
            </a:r>
          </a:p>
          <a:p>
            <a:pPr marL="285750" indent="-285750" algn="just">
              <a:buFont typeface="Arial" panose="020B0604020202020204" pitchFamily="34" charset="0"/>
              <a:buChar char="•"/>
            </a:pPr>
            <a:r>
              <a:rPr lang="es-MX" sz="1600" dirty="0" smtClean="0"/>
              <a:t>Expedientes </a:t>
            </a:r>
            <a:r>
              <a:rPr lang="es-MX" sz="1600" dirty="0"/>
              <a:t>de personal.</a:t>
            </a:r>
          </a:p>
          <a:p>
            <a:pPr marL="285750" indent="-285750" algn="just">
              <a:buFont typeface="Arial" panose="020B0604020202020204" pitchFamily="34" charset="0"/>
              <a:buChar char="•"/>
            </a:pPr>
            <a:r>
              <a:rPr lang="es-MX" sz="1600" dirty="0"/>
              <a:t>Formatos únicos de movimientos de personal (FUMP)</a:t>
            </a:r>
          </a:p>
          <a:p>
            <a:pPr marL="285750" indent="-285750" algn="just">
              <a:buFont typeface="Arial" panose="020B0604020202020204" pitchFamily="34" charset="0"/>
              <a:buChar char="•"/>
            </a:pPr>
            <a:r>
              <a:rPr lang="es-MX" sz="1600" dirty="0" smtClean="0"/>
              <a:t>Comprobantes </a:t>
            </a:r>
            <a:r>
              <a:rPr lang="es-MX" sz="1600" dirty="0"/>
              <a:t>de pago de ISR, ISSSTE, FOVISSSTE</a:t>
            </a:r>
            <a:r>
              <a:rPr lang="es-MX" sz="1600" dirty="0" smtClean="0"/>
              <a:t>.</a:t>
            </a:r>
          </a:p>
          <a:p>
            <a:pPr marL="285750" indent="-285750" algn="just">
              <a:buFont typeface="Arial" panose="020B0604020202020204" pitchFamily="34" charset="0"/>
              <a:buChar char="•"/>
            </a:pPr>
            <a:r>
              <a:rPr lang="es-MX" sz="1600" dirty="0" smtClean="0"/>
              <a:t>Programa anual de gasto operativo y estructura organizacional del REPSS validados y autorizados por la CNPSS.</a:t>
            </a:r>
            <a:endParaRPr lang="es-MX" sz="1600" dirty="0"/>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4.4 </a:t>
            </a:r>
            <a:r>
              <a:rPr lang="es-MX" sz="2000" b="1" dirty="0"/>
              <a:t>GASTO OPERATIVO Y PAGO DEL PERSONAL ADMINISTRATIVO</a:t>
            </a:r>
            <a:endParaRPr lang="es-MX" sz="2000" b="1" dirty="0" smtClean="0">
              <a:solidFill>
                <a:schemeClr val="bg1"/>
              </a:solidFill>
            </a:endParaRPr>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67</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Tree>
    <p:extLst>
      <p:ext uri="{BB962C8B-B14F-4D97-AF65-F5344CB8AC3E}">
        <p14:creationId xmlns:p14="http://schemas.microsoft.com/office/powerpoint/2010/main" val="37900493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20" y="1835848"/>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a:solidFill>
                  <a:schemeClr val="bg1"/>
                </a:solidFill>
                <a:ea typeface="Times New Roman" pitchFamily="18" charset="0"/>
                <a:cs typeface="Arial" pitchFamily="34" charset="0"/>
              </a:rPr>
              <a:t>Determinar el monto ejercido para el rubro de fortalecimiento de la Infraestructura </a:t>
            </a:r>
            <a:r>
              <a:rPr lang="es-MX" sz="1600" dirty="0" smtClean="0">
                <a:solidFill>
                  <a:schemeClr val="bg1"/>
                </a:solidFill>
                <a:ea typeface="Times New Roman" pitchFamily="18" charset="0"/>
                <a:cs typeface="Arial" pitchFamily="34" charset="0"/>
              </a:rPr>
              <a:t>médica, tales </a:t>
            </a:r>
            <a:r>
              <a:rPr lang="es-MX" sz="1600" dirty="0">
                <a:solidFill>
                  <a:schemeClr val="bg1"/>
                </a:solidFill>
                <a:ea typeface="Times New Roman" pitchFamily="18" charset="0"/>
                <a:cs typeface="Arial" pitchFamily="34" charset="0"/>
              </a:rPr>
              <a:t>como obra nueva, remodelación, rehabilitación, así como equipamiento médico, conservación y mantenimiento realizados con el objeto de lograr </a:t>
            </a:r>
            <a:r>
              <a:rPr lang="es-MX" sz="1600" dirty="0" smtClean="0">
                <a:solidFill>
                  <a:schemeClr val="bg1"/>
                </a:solidFill>
                <a:ea typeface="Times New Roman" pitchFamily="18" charset="0"/>
                <a:cs typeface="Arial" pitchFamily="34" charset="0"/>
              </a:rPr>
              <a:t>y mantener </a:t>
            </a:r>
            <a:r>
              <a:rPr lang="es-MX" sz="1600" dirty="0">
                <a:solidFill>
                  <a:schemeClr val="bg1"/>
                </a:solidFill>
                <a:ea typeface="Times New Roman" pitchFamily="18" charset="0"/>
                <a:cs typeface="Arial" pitchFamily="34" charset="0"/>
              </a:rPr>
              <a:t>la acreditación de las unidades médicas.</a:t>
            </a: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4.5. </a:t>
            </a:r>
            <a:r>
              <a:rPr lang="es-MX" sz="2000" b="1" dirty="0"/>
              <a:t>FORTALECIMIENTO DE LA INFRAESTRUCTURA MÉDICA</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68</a:t>
            </a:fld>
            <a:endParaRPr lang="es-MX" dirty="0"/>
          </a:p>
        </p:txBody>
      </p:sp>
      <p:sp>
        <p:nvSpPr>
          <p:cNvPr id="15" name="14 Rectángulo redondeado"/>
          <p:cNvSpPr/>
          <p:nvPr/>
        </p:nvSpPr>
        <p:spPr>
          <a:xfrm>
            <a:off x="395536" y="1344645"/>
            <a:ext cx="3312368" cy="510869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t>4.5.1 </a:t>
            </a:r>
            <a:r>
              <a:rPr lang="es-ES" sz="1400" dirty="0"/>
              <a:t>Verificar que los recursos destinados al fortalecimiento de la infraestructura médica, tales como obra nueva, sustitución, ampliación, fortalecimiento; así como equipamiento médico relacionado con la salud, conservación, mantenimiento, rehabilitación y remodelación realizados con el objeto de lograr y/o mantener la acreditación de las unidades médicas, estén incluidos en el Programa de Fortalecimiento de Infraestructura Médica validado por la CNPSS, y que éste cumpla con los requerimientos de la CNPSS. Asimismo, en el caso de obra nueva, remodelación y rehabilitación deberán estar incluidas en el Plan Maestro de Infraestructura que emite la Secretaría de Salud.</a:t>
            </a:r>
            <a:endParaRPr lang="es-MX" sz="1400" dirty="0"/>
          </a:p>
        </p:txBody>
      </p:sp>
    </p:spTree>
    <p:extLst>
      <p:ext uri="{BB962C8B-B14F-4D97-AF65-F5344CB8AC3E}">
        <p14:creationId xmlns:p14="http://schemas.microsoft.com/office/powerpoint/2010/main" val="391991492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896545"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2"/>
            </a:pPr>
            <a:r>
              <a:rPr lang="es-MX" sz="1600" dirty="0" smtClean="0">
                <a:solidFill>
                  <a:schemeClr val="bg1"/>
                </a:solidFill>
                <a:ea typeface="Times New Roman" pitchFamily="18" charset="0"/>
                <a:cs typeface="Arial" pitchFamily="34" charset="0"/>
              </a:rPr>
              <a:t>Solicitar </a:t>
            </a:r>
            <a:r>
              <a:rPr lang="es-MX" sz="1600" dirty="0">
                <a:solidFill>
                  <a:schemeClr val="bg1"/>
                </a:solidFill>
                <a:ea typeface="Times New Roman" pitchFamily="18" charset="0"/>
                <a:cs typeface="Arial" pitchFamily="34" charset="0"/>
              </a:rPr>
              <a:t>el Programa de Fortalecimiento de Infraestructura Médica validado por la CNPSS, y verificar  </a:t>
            </a:r>
            <a:r>
              <a:rPr lang="es-MX" sz="1600" dirty="0" smtClean="0">
                <a:solidFill>
                  <a:schemeClr val="bg1"/>
                </a:solidFill>
                <a:ea typeface="Times New Roman" pitchFamily="18" charset="0"/>
                <a:cs typeface="Arial" pitchFamily="34" charset="0"/>
              </a:rPr>
              <a:t>contenga: declaratoria del Titular de los Servicios de Salud, </a:t>
            </a:r>
            <a:r>
              <a:rPr lang="es-MX" sz="1600" dirty="0">
                <a:solidFill>
                  <a:schemeClr val="bg1"/>
                </a:solidFill>
                <a:ea typeface="Times New Roman" pitchFamily="18" charset="0"/>
                <a:cs typeface="Arial" pitchFamily="34" charset="0"/>
              </a:rPr>
              <a:t>detalle de recursos convergentes, especificar si la unidad médica se encuentra </a:t>
            </a:r>
            <a:r>
              <a:rPr lang="es-MX" sz="1600" dirty="0" smtClean="0">
                <a:solidFill>
                  <a:schemeClr val="bg1"/>
                </a:solidFill>
                <a:ea typeface="Times New Roman" pitchFamily="18" charset="0"/>
                <a:cs typeface="Arial" pitchFamily="34" charset="0"/>
              </a:rPr>
              <a:t>acreditada, en proceso, o inicia el proceso, </a:t>
            </a:r>
            <a:r>
              <a:rPr lang="es-MX" sz="1600" dirty="0">
                <a:solidFill>
                  <a:schemeClr val="bg1"/>
                </a:solidFill>
                <a:ea typeface="Times New Roman" pitchFamily="18" charset="0"/>
                <a:cs typeface="Arial" pitchFamily="34" charset="0"/>
              </a:rPr>
              <a:t>el tipo de obra, tipo de unidad, población a beneficiar y monto a invertir en cada una, y en su caso, para el equipo médico. </a:t>
            </a:r>
          </a:p>
          <a:p>
            <a:pPr marL="342900" lvl="0" indent="-342900" algn="just">
              <a:buFont typeface="+mj-lt"/>
              <a:buAutoNum type="alphaLcParenR" startAt="2"/>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2"/>
            </a:pPr>
            <a:r>
              <a:rPr lang="es-MX" sz="1600" dirty="0" smtClean="0">
                <a:solidFill>
                  <a:schemeClr val="bg1"/>
                </a:solidFill>
                <a:ea typeface="Times New Roman" pitchFamily="18" charset="0"/>
                <a:cs typeface="Arial" pitchFamily="34" charset="0"/>
              </a:rPr>
              <a:t>Verificar que la Declaratoria del Titular de los Servicios de Salud indica que se realizó una adecuada planeación de los recursos para garantizar que las acciones de este rubro no representan un impacto adverso en el financiamiento del resto de los rubros.</a:t>
            </a: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4.5. </a:t>
            </a:r>
            <a:r>
              <a:rPr lang="es-MX" sz="2000" b="1" dirty="0"/>
              <a:t>FORTALECIMIENTO DE LA INFRAESTRUCTURA MÉDICA</a:t>
            </a:r>
            <a:endParaRPr lang="es-MX" sz="2000" b="1" dirty="0" smtClean="0">
              <a:solidFill>
                <a:schemeClr val="bg1"/>
              </a:solidFill>
            </a:endParaRPr>
          </a:p>
        </p:txBody>
      </p:sp>
      <p:sp>
        <p:nvSpPr>
          <p:cNvPr id="13" name="12 Rectángulo redondeado"/>
          <p:cNvSpPr/>
          <p:nvPr/>
        </p:nvSpPr>
        <p:spPr>
          <a:xfrm>
            <a:off x="4572000" y="1310656"/>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69</a:t>
            </a:fld>
            <a:endParaRPr lang="es-MX" dirty="0"/>
          </a:p>
        </p:txBody>
      </p:sp>
      <p:sp>
        <p:nvSpPr>
          <p:cNvPr id="8" name="14 Rectángulo redondeado"/>
          <p:cNvSpPr/>
          <p:nvPr/>
        </p:nvSpPr>
        <p:spPr>
          <a:xfrm>
            <a:off x="395536" y="1344645"/>
            <a:ext cx="3312368" cy="510869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t>4.5.1 Verificar que los recursos destinados al fortalecimiento de la infraestructura </a:t>
            </a:r>
            <a:r>
              <a:rPr lang="es-MX" sz="1400" dirty="0" smtClean="0"/>
              <a:t>médica, tales como obra nueva, sustitución, ampliación, fortalecimiento; así como, equipamiento médico relacionado con la salud, conservación mantenimiento, rehabilitación y remodelación realizados con el objeto de lograr y/o mantener la acreditación de las unidades médicas, estén </a:t>
            </a:r>
            <a:r>
              <a:rPr lang="es-MX" sz="1400" dirty="0"/>
              <a:t>incluidos en el Programa de </a:t>
            </a:r>
            <a:r>
              <a:rPr lang="es-MX" sz="1400" dirty="0" smtClean="0"/>
              <a:t>Fortalecimiento de Infraestructura Médica </a:t>
            </a:r>
            <a:r>
              <a:rPr lang="es-MX" sz="1400" dirty="0"/>
              <a:t>validado por la </a:t>
            </a:r>
            <a:r>
              <a:rPr lang="es-MX" sz="1400" dirty="0" smtClean="0"/>
              <a:t>CNPSS; y que este cumpla con los requerimientos de la CNPSS. Asimismo, en el caso de obra nueva, remodelación y rehabilitación deberán estar incluidas en el Plan Maestro de Infraestructura que emite la Secretaría de Salud.</a:t>
            </a:r>
            <a:endParaRPr lang="es-MX" sz="1400" dirty="0"/>
          </a:p>
        </p:txBody>
      </p:sp>
    </p:spTree>
    <p:extLst>
      <p:ext uri="{BB962C8B-B14F-4D97-AF65-F5344CB8AC3E}">
        <p14:creationId xmlns:p14="http://schemas.microsoft.com/office/powerpoint/2010/main" val="480145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50909"/>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t>El Seguro Popular opera bajo un esquema de financiamiento público conformado por </a:t>
            </a:r>
            <a:r>
              <a:rPr lang="es-MX" dirty="0" smtClean="0"/>
              <a:t>la Cuota Social (CS), Aportación Solidaria Federal (</a:t>
            </a:r>
            <a:r>
              <a:rPr lang="es-MX" dirty="0" err="1" smtClean="0"/>
              <a:t>ASf</a:t>
            </a:r>
            <a:r>
              <a:rPr lang="es-MX" dirty="0" smtClean="0"/>
              <a:t>) y la Aportación Estatal (ASE), </a:t>
            </a:r>
            <a:r>
              <a:rPr lang="es-MX" dirty="0"/>
              <a:t>así como una cuota </a:t>
            </a:r>
            <a:r>
              <a:rPr lang="es-MX" dirty="0" smtClean="0"/>
              <a:t>familiar. </a:t>
            </a:r>
            <a:r>
              <a:rPr lang="es-MX" dirty="0"/>
              <a:t>Como todo esquema de aseguramiento, el SPSS </a:t>
            </a:r>
            <a:r>
              <a:rPr lang="es-MX" dirty="0" smtClean="0"/>
              <a:t>ofrece </a:t>
            </a:r>
            <a:r>
              <a:rPr lang="es-MX" dirty="0"/>
              <a:t>una serie de beneficios explícitos a los cuales el asegurado </a:t>
            </a:r>
            <a:r>
              <a:rPr lang="es-MX" dirty="0" smtClean="0"/>
              <a:t>tiene </a:t>
            </a:r>
            <a:r>
              <a:rPr lang="es-MX" dirty="0"/>
              <a:t>acceso en caso de padecer algún evento que lesionará su salud, siempre y cuando esté comprendido en la cobertura otorgada y sus derechos estuvieran vigentes.</a:t>
            </a:r>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7</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144393879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Verificar que la obra nueva, remodelación y rehabilitación están incluidas en el Plan Maestro de Infraestructura que emite la Secretaría de Salud, y que la obra nueva contó con autorización expresa de la CNPSS.</a:t>
            </a:r>
          </a:p>
          <a:p>
            <a:pPr marL="342900" lvl="0" indent="-342900" algn="just">
              <a:buFont typeface="+mj-lt"/>
              <a:buAutoNum type="alphaLcParenR" startAt="4"/>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Verificar que no se realizaron pagos con recursos de la CS y la </a:t>
            </a:r>
            <a:r>
              <a:rPr lang="es-MX" sz="1600" dirty="0" err="1" smtClean="0">
                <a:solidFill>
                  <a:schemeClr val="bg1"/>
                </a:solidFill>
                <a:ea typeface="Times New Roman" pitchFamily="18" charset="0"/>
                <a:cs typeface="Arial" pitchFamily="34" charset="0"/>
              </a:rPr>
              <a:t>ASf</a:t>
            </a:r>
            <a:r>
              <a:rPr lang="es-MX" sz="1600" dirty="0" smtClean="0">
                <a:solidFill>
                  <a:schemeClr val="bg1"/>
                </a:solidFill>
                <a:ea typeface="Times New Roman" pitchFamily="18" charset="0"/>
                <a:cs typeface="Arial" pitchFamily="34" charset="0"/>
              </a:rPr>
              <a:t> para  cubrir  gastos de operación asociados de los proyectos de obra </a:t>
            </a:r>
            <a:r>
              <a:rPr lang="es-MX" sz="1600" dirty="0">
                <a:solidFill>
                  <a:schemeClr val="bg1"/>
                </a:solidFill>
                <a:ea typeface="Times New Roman" pitchFamily="18" charset="0"/>
                <a:cs typeface="Arial" pitchFamily="34" charset="0"/>
              </a:rPr>
              <a:t>nueva. </a:t>
            </a: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smtClean="0">
                <a:solidFill>
                  <a:schemeClr val="bg1"/>
                </a:solidFill>
                <a:ea typeface="Times New Roman" pitchFamily="18" charset="0"/>
                <a:cs typeface="Arial" pitchFamily="34" charset="0"/>
              </a:rPr>
              <a:t>Seleccionar </a:t>
            </a:r>
            <a:r>
              <a:rPr lang="es-MX" sz="1600" dirty="0">
                <a:solidFill>
                  <a:schemeClr val="bg1"/>
                </a:solidFill>
                <a:ea typeface="Times New Roman" pitchFamily="18" charset="0"/>
                <a:cs typeface="Arial" pitchFamily="34" charset="0"/>
              </a:rPr>
              <a:t>una muestra y verificar su soporte </a:t>
            </a:r>
            <a:r>
              <a:rPr lang="es-MX" sz="1600" dirty="0" smtClean="0">
                <a:solidFill>
                  <a:schemeClr val="bg1"/>
                </a:solidFill>
                <a:ea typeface="Times New Roman" pitchFamily="18" charset="0"/>
                <a:cs typeface="Arial" pitchFamily="34" charset="0"/>
              </a:rPr>
              <a:t>documental.</a:t>
            </a: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4.5. </a:t>
            </a:r>
            <a:r>
              <a:rPr lang="es-MX" sz="2000" b="1" dirty="0"/>
              <a:t>FORTALECIMIENTO DE LA INFRAESTRUCTURA MÉDICA</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70</a:t>
            </a:fld>
            <a:endParaRPr lang="es-MX" dirty="0"/>
          </a:p>
        </p:txBody>
      </p:sp>
      <p:sp>
        <p:nvSpPr>
          <p:cNvPr id="8" name="14 Rectángulo redondeado"/>
          <p:cNvSpPr/>
          <p:nvPr/>
        </p:nvSpPr>
        <p:spPr>
          <a:xfrm>
            <a:off x="395536" y="1344645"/>
            <a:ext cx="3312368" cy="510869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t>4.5.1 Verificar que los recursos destinados al fortalecimiento de la infraestructura </a:t>
            </a:r>
            <a:r>
              <a:rPr lang="es-MX" sz="1400" dirty="0" smtClean="0"/>
              <a:t>médica, tales como obra nueva, sustitución, ampliación, fortalecimiento; así como, equipamiento médico relacionado con la salud, conservación mantenimiento, rehabilitación y remodelación realizados con el objeto de lograr y/o mantener la acreditación de las unidades médicas, estén </a:t>
            </a:r>
            <a:r>
              <a:rPr lang="es-MX" sz="1400" dirty="0"/>
              <a:t>incluidos en el Programa de </a:t>
            </a:r>
            <a:r>
              <a:rPr lang="es-MX" sz="1400" dirty="0" smtClean="0"/>
              <a:t>Fortalecimiento de Infraestructura Médica </a:t>
            </a:r>
            <a:r>
              <a:rPr lang="es-MX" sz="1400" dirty="0"/>
              <a:t>validado por la </a:t>
            </a:r>
            <a:r>
              <a:rPr lang="es-MX" sz="1400" dirty="0" smtClean="0"/>
              <a:t>CNPSS; y que este cumpla con los requerimientos de la CNPSS. Asimismo, en el caso de obra nueva, remodelación y rehabilitación deberán estar incluidas en el Plan Maestro de Infraestructura que emite la Secretaría de Salud.</a:t>
            </a:r>
            <a:endParaRPr lang="es-MX" sz="1400" dirty="0"/>
          </a:p>
        </p:txBody>
      </p:sp>
    </p:spTree>
    <p:extLst>
      <p:ext uri="{BB962C8B-B14F-4D97-AF65-F5344CB8AC3E}">
        <p14:creationId xmlns:p14="http://schemas.microsoft.com/office/powerpoint/2010/main" val="406194545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a:solidFill>
                  <a:schemeClr val="bg1"/>
                </a:solidFill>
                <a:ea typeface="Times New Roman" pitchFamily="18" charset="0"/>
                <a:cs typeface="Arial" pitchFamily="34" charset="0"/>
              </a:rPr>
              <a:t>E</a:t>
            </a:r>
            <a:r>
              <a:rPr lang="es-MX" sz="1600" b="1" dirty="0" smtClean="0">
                <a:solidFill>
                  <a:schemeClr val="bg1"/>
                </a:solidFill>
                <a:ea typeface="Times New Roman" pitchFamily="18" charset="0"/>
                <a:cs typeface="Arial" pitchFamily="34" charset="0"/>
              </a:rPr>
              <a:t>n caso de no contar con </a:t>
            </a:r>
            <a:r>
              <a:rPr lang="es-MX" sz="1600" b="1" dirty="0">
                <a:solidFill>
                  <a:schemeClr val="bg1"/>
                </a:solidFill>
                <a:ea typeface="Times New Roman" pitchFamily="18" charset="0"/>
                <a:cs typeface="Arial" pitchFamily="34" charset="0"/>
              </a:rPr>
              <a:t>el Programa de Fortalecimiento de Infraestructura Médica validado por la </a:t>
            </a:r>
            <a:r>
              <a:rPr lang="es-MX" sz="1600" b="1" dirty="0" smtClean="0">
                <a:solidFill>
                  <a:schemeClr val="bg1"/>
                </a:solidFill>
                <a:ea typeface="Times New Roman" pitchFamily="18" charset="0"/>
                <a:cs typeface="Arial" pitchFamily="34" charset="0"/>
              </a:rPr>
              <a:t>CNPSS, rebasar el monto autorizado  o de que se realizaran pagos para  </a:t>
            </a:r>
            <a:r>
              <a:rPr lang="es-MX" sz="1600" b="1" dirty="0">
                <a:solidFill>
                  <a:schemeClr val="bg1"/>
                </a:solidFill>
                <a:ea typeface="Times New Roman" pitchFamily="18" charset="0"/>
                <a:cs typeface="Arial" pitchFamily="34" charset="0"/>
              </a:rPr>
              <a:t>cubrir  gastos de operación asociados de los proyectos de obra </a:t>
            </a:r>
            <a:r>
              <a:rPr lang="es-MX" sz="1600" b="1" dirty="0" smtClean="0">
                <a:solidFill>
                  <a:schemeClr val="bg1"/>
                </a:solidFill>
                <a:ea typeface="Times New Roman" pitchFamily="18" charset="0"/>
                <a:cs typeface="Arial" pitchFamily="34" charset="0"/>
              </a:rPr>
              <a:t>nueva, la </a:t>
            </a:r>
            <a:r>
              <a:rPr lang="es-MX" sz="1600" b="1" dirty="0">
                <a:solidFill>
                  <a:schemeClr val="bg1"/>
                </a:solidFill>
                <a:ea typeface="Times New Roman" pitchFamily="18" charset="0"/>
                <a:cs typeface="Arial" pitchFamily="34" charset="0"/>
              </a:rPr>
              <a:t>acción </a:t>
            </a:r>
            <a:r>
              <a:rPr lang="es-MX" sz="1600" b="1" dirty="0" smtClean="0">
                <a:solidFill>
                  <a:schemeClr val="bg1"/>
                </a:solidFill>
                <a:ea typeface="Times New Roman" pitchFamily="18" charset="0"/>
                <a:cs typeface="Arial" pitchFamily="34" charset="0"/>
              </a:rPr>
              <a:t>sería un P.O.</a:t>
            </a:r>
            <a:endParaRPr lang="es-MX" sz="1600" b="1" dirty="0">
              <a:solidFill>
                <a:schemeClr val="bg1"/>
              </a:solidFill>
              <a:ea typeface="Times New Roman" pitchFamily="18" charset="0"/>
              <a:cs typeface="Arial" pitchFamily="34" charset="0"/>
            </a:endParaRPr>
          </a:p>
          <a:p>
            <a:pPr lvl="0" algn="just"/>
            <a:endParaRPr lang="es-MX" sz="1600" b="1"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todos los casos de resultado con observación por </a:t>
            </a:r>
            <a:r>
              <a:rPr lang="es-MX" sz="1600" b="1" dirty="0" smtClean="0">
                <a:solidFill>
                  <a:schemeClr val="bg1"/>
                </a:solidFill>
                <a:ea typeface="Times New Roman" pitchFamily="18" charset="0"/>
                <a:cs typeface="Arial" pitchFamily="34" charset="0"/>
              </a:rPr>
              <a:t>falta </a:t>
            </a:r>
            <a:r>
              <a:rPr lang="es-MX" sz="1600" b="1" dirty="0">
                <a:solidFill>
                  <a:schemeClr val="bg1"/>
                </a:solidFill>
                <a:ea typeface="Times New Roman" pitchFamily="18" charset="0"/>
                <a:cs typeface="Arial" pitchFamily="34" charset="0"/>
              </a:rPr>
              <a:t>administrativa, la acción sería una Promoción de Responsabilidad Administrativa Sancionatoria</a:t>
            </a:r>
            <a:r>
              <a:rPr lang="es-MX" sz="1600" dirty="0">
                <a:solidFill>
                  <a:schemeClr val="bg1"/>
                </a:solidFill>
                <a:ea typeface="Times New Roman" pitchFamily="18" charset="0"/>
                <a:cs typeface="Arial" pitchFamily="34" charset="0"/>
              </a:rPr>
              <a:t>.</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4.5. </a:t>
            </a:r>
            <a:r>
              <a:rPr lang="es-MX" sz="2000" b="1" dirty="0"/>
              <a:t>FORTALECIMIENTO DE LA INFRAESTRUCTURA MÉDICA</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71</a:t>
            </a:fld>
            <a:endParaRPr lang="es-MX" dirty="0"/>
          </a:p>
        </p:txBody>
      </p:sp>
      <p:sp>
        <p:nvSpPr>
          <p:cNvPr id="8" name="14 Rectángulo redondeado"/>
          <p:cNvSpPr/>
          <p:nvPr/>
        </p:nvSpPr>
        <p:spPr>
          <a:xfrm>
            <a:off x="395536" y="1344645"/>
            <a:ext cx="3312368" cy="510869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t>4.5.1 Verificar que los recursos destinados al fortalecimiento de la infraestructura </a:t>
            </a:r>
            <a:r>
              <a:rPr lang="es-MX" sz="1400" dirty="0" smtClean="0"/>
              <a:t>médica, tales como obra nueva, sustitución, ampliación, fortalecimiento; así como, equipamiento médico relacionado con la salud, conservación mantenimiento, rehabilitación y remodelación realizados con el objeto de lograr y/o mantener la acreditación de las unidades médicas, estén </a:t>
            </a:r>
            <a:r>
              <a:rPr lang="es-MX" sz="1400" dirty="0"/>
              <a:t>incluidos en el Programa de </a:t>
            </a:r>
            <a:r>
              <a:rPr lang="es-MX" sz="1400" dirty="0" smtClean="0"/>
              <a:t>Fortalecimiento de Infraestructura Médica </a:t>
            </a:r>
            <a:r>
              <a:rPr lang="es-MX" sz="1400" dirty="0"/>
              <a:t>validado por la </a:t>
            </a:r>
            <a:r>
              <a:rPr lang="es-MX" sz="1400" dirty="0" smtClean="0"/>
              <a:t>CNPSS; y que este cumpla con los requerimientos de la CNPSS. Asimismo, en el caso de obra nueva, remodelación y rehabilitación deberán estar incluidas en el Plan Maestro de Infraestructura que emite la Secretaría de Salud.</a:t>
            </a:r>
            <a:endParaRPr lang="es-MX" sz="1400" dirty="0"/>
          </a:p>
        </p:txBody>
      </p:sp>
    </p:spTree>
    <p:extLst>
      <p:ext uri="{BB962C8B-B14F-4D97-AF65-F5344CB8AC3E}">
        <p14:creationId xmlns:p14="http://schemas.microsoft.com/office/powerpoint/2010/main" val="5528653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412776"/>
            <a:ext cx="4968553" cy="496855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a:t>Registros contables y presupuestales del programa</a:t>
            </a:r>
            <a:r>
              <a:rPr lang="es-MX" sz="1600" dirty="0" smtClean="0"/>
              <a:t>.</a:t>
            </a:r>
          </a:p>
          <a:p>
            <a:pPr marL="285750" lvl="0" indent="-285750" algn="just">
              <a:buFont typeface="Arial" panose="020B0604020202020204" pitchFamily="34" charset="0"/>
              <a:buChar char="•"/>
            </a:pPr>
            <a:r>
              <a:rPr lang="es-MX" sz="1600" dirty="0" smtClean="0"/>
              <a:t>Auxiliares contables.</a:t>
            </a:r>
            <a:endParaRPr lang="es-MX" sz="1600" dirty="0"/>
          </a:p>
          <a:p>
            <a:pPr marL="285750" lvl="0" indent="-285750" algn="just">
              <a:buFont typeface="Arial" panose="020B0604020202020204" pitchFamily="34" charset="0"/>
              <a:buChar char="•"/>
            </a:pPr>
            <a:r>
              <a:rPr lang="es-MX" sz="1600" dirty="0"/>
              <a:t>Pólizas de egresos y su documentación justificativa y comprobatoria de las erogaciones.</a:t>
            </a:r>
          </a:p>
          <a:p>
            <a:pPr marL="285750" indent="-285750" algn="just">
              <a:buFont typeface="Arial" panose="020B0604020202020204" pitchFamily="34" charset="0"/>
              <a:buChar char="•"/>
            </a:pPr>
            <a:r>
              <a:rPr lang="es-MX" sz="1600" dirty="0"/>
              <a:t>Estados de cuenta bancarios. </a:t>
            </a:r>
            <a:endParaRPr lang="es-MX" sz="1600" dirty="0" smtClean="0"/>
          </a:p>
          <a:p>
            <a:pPr marL="285750" indent="-285750" algn="just">
              <a:buFont typeface="Arial" panose="020B0604020202020204" pitchFamily="34" charset="0"/>
              <a:buChar char="•"/>
            </a:pPr>
            <a:r>
              <a:rPr lang="es-MX" sz="1600" dirty="0"/>
              <a:t>Programa de Fortalecimiento de Infraestructura Médica validado por la </a:t>
            </a:r>
            <a:r>
              <a:rPr lang="es-MX" sz="1600" dirty="0" smtClean="0"/>
              <a:t>CNPSS y, en su caso, modificaciones. </a:t>
            </a:r>
          </a:p>
          <a:p>
            <a:pPr marL="285750" indent="-285750" algn="just">
              <a:buFont typeface="Arial" panose="020B0604020202020204" pitchFamily="34" charset="0"/>
              <a:buChar char="•"/>
            </a:pPr>
            <a:r>
              <a:rPr lang="es-MX" sz="1600" dirty="0"/>
              <a:t>Plan Maestro de Infraestructura de la </a:t>
            </a:r>
            <a:r>
              <a:rPr lang="es-MX" sz="1600" dirty="0" smtClean="0"/>
              <a:t>Secretaría de Salud.</a:t>
            </a:r>
            <a:endParaRPr lang="es-MX" sz="1600" dirty="0"/>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solidFill>
                  <a:schemeClr val="bg1"/>
                </a:solidFill>
              </a:rPr>
              <a:t>4.5. </a:t>
            </a:r>
            <a:r>
              <a:rPr lang="es-MX" sz="2000" b="1" dirty="0"/>
              <a:t>FORTALECIMIENTO DE LA INFRAESTRUCTURA MÉDICA</a:t>
            </a:r>
            <a:endParaRPr lang="es-MX" sz="2000" b="1" dirty="0">
              <a:solidFill>
                <a:schemeClr val="bg1"/>
              </a:solidFill>
            </a:endParaRPr>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72</a:t>
            </a:fld>
            <a:endParaRPr lang="es-MX" dirty="0"/>
          </a:p>
        </p:txBody>
      </p:sp>
      <p:sp>
        <p:nvSpPr>
          <p:cNvPr id="15" name="14 Rectángulo redondeado"/>
          <p:cNvSpPr/>
          <p:nvPr/>
        </p:nvSpPr>
        <p:spPr>
          <a:xfrm>
            <a:off x="500034" y="1523240"/>
            <a:ext cx="3143272" cy="4642064"/>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Tree>
    <p:extLst>
      <p:ext uri="{BB962C8B-B14F-4D97-AF65-F5344CB8AC3E}">
        <p14:creationId xmlns:p14="http://schemas.microsoft.com/office/powerpoint/2010/main" val="253178914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que se formalizó el contrato, acuerdo o convenio respectivo por cada prestador de servicios de salud, el cual debió definir las condiciones del servicio, los precios unitarios, el </a:t>
            </a:r>
            <a:r>
              <a:rPr lang="es-MX" sz="1600" dirty="0">
                <a:solidFill>
                  <a:schemeClr val="bg1"/>
                </a:solidFill>
                <a:ea typeface="Times New Roman" pitchFamily="18" charset="0"/>
                <a:cs typeface="Arial" pitchFamily="34" charset="0"/>
              </a:rPr>
              <a:t>detalle de la atención médica y las generalidades del </a:t>
            </a:r>
            <a:r>
              <a:rPr lang="es-MX" sz="1600" dirty="0" smtClean="0">
                <a:solidFill>
                  <a:schemeClr val="bg1"/>
                </a:solidFill>
                <a:ea typeface="Times New Roman" pitchFamily="18" charset="0"/>
                <a:cs typeface="Arial" pitchFamily="34" charset="0"/>
              </a:rPr>
              <a:t>pago.</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que el servicio este relacionado con las intervenciones del CAUSES y que el beneficiario se encuentre en el padrón del programa.</a:t>
            </a:r>
          </a:p>
          <a:p>
            <a:pPr lvl="0" algn="just"/>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4.6. </a:t>
            </a:r>
            <a:r>
              <a:rPr lang="es-MX" sz="2000" b="1" dirty="0"/>
              <a:t>PAGO A TERCEROS POR SERVICIOS DE SALUD (SUBROGADOS)</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73</a:t>
            </a:fld>
            <a:endParaRPr lang="es-MX" dirty="0"/>
          </a:p>
        </p:txBody>
      </p:sp>
      <p:sp>
        <p:nvSpPr>
          <p:cNvPr id="15" name="14 Rectángulo redondeado"/>
          <p:cNvSpPr/>
          <p:nvPr/>
        </p:nvSpPr>
        <p:spPr>
          <a:xfrm>
            <a:off x="395536" y="1344645"/>
            <a:ext cx="3312368" cy="5108691"/>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smtClean="0"/>
              <a:t>4.6.1 </a:t>
            </a:r>
            <a:r>
              <a:rPr lang="es-MX" sz="1400" dirty="0"/>
              <a:t>Verificar que los recursos del SPSS destinados para pago a terceros por servicios de salud (subrogación), así como a Institutos Nacionales y Hospitales Federales para garantizar la atención a los afiliados al sistema, cuenten con los contratos, acuerdos o convenios respectivos, debidamente firmados con los prestadores del servicio y que los servicios cobrados se ajustaron a los precios pactados en los mismos, no rebasaron los tabuladores establecidos en el CAUSES, los servicios fueron destinados para la atención de las Intervenciones contenidas en el mismo y de la población beneficiaria del SPSS; así como, verificar que se contó con el documento que dio origen a la prestación del servicio</a:t>
            </a:r>
            <a:r>
              <a:rPr lang="es-MX" sz="1400" dirty="0" smtClean="0"/>
              <a:t>.</a:t>
            </a:r>
            <a:endParaRPr lang="es-MX" sz="1400" dirty="0"/>
          </a:p>
        </p:txBody>
      </p:sp>
    </p:spTree>
    <p:extLst>
      <p:ext uri="{BB962C8B-B14F-4D97-AF65-F5344CB8AC3E}">
        <p14:creationId xmlns:p14="http://schemas.microsoft.com/office/powerpoint/2010/main" val="36458704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4716016" y="1857364"/>
            <a:ext cx="3913916"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Solicitar la documentación que dio origen al servicio de salud prestado (referencia y contra-referencia médica).</a:t>
            </a:r>
          </a:p>
          <a:p>
            <a:pPr marL="342900" lvl="0" indent="-342900" algn="r">
              <a:buFont typeface="+mj-lt"/>
              <a:buAutoNum type="alphaLcParenR" startAt="3"/>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Verificar que </a:t>
            </a:r>
            <a:r>
              <a:rPr lang="es-MX" sz="1600" dirty="0">
                <a:solidFill>
                  <a:schemeClr val="bg1"/>
                </a:solidFill>
                <a:ea typeface="Times New Roman" pitchFamily="18" charset="0"/>
                <a:cs typeface="Arial" pitchFamily="34" charset="0"/>
              </a:rPr>
              <a:t>los pagos se realizaron de conformidad con los precios </a:t>
            </a:r>
            <a:r>
              <a:rPr lang="es-MX" sz="1600" dirty="0" smtClean="0">
                <a:solidFill>
                  <a:schemeClr val="bg1"/>
                </a:solidFill>
                <a:ea typeface="Times New Roman" pitchFamily="18" charset="0"/>
                <a:cs typeface="Arial" pitchFamily="34" charset="0"/>
              </a:rPr>
              <a:t>pactados, y que  no rebasaron los tabuladores establecidos en el CAUSES.</a:t>
            </a: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startAt="3"/>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startAt="3"/>
            </a:pPr>
            <a:r>
              <a:rPr lang="es-MX" sz="1600" dirty="0" smtClean="0">
                <a:solidFill>
                  <a:schemeClr val="bg1"/>
                </a:solidFill>
                <a:ea typeface="Times New Roman" pitchFamily="18" charset="0"/>
                <a:cs typeface="Arial" pitchFamily="34" charset="0"/>
              </a:rPr>
              <a:t>Seleccionar </a:t>
            </a:r>
            <a:r>
              <a:rPr lang="es-MX" sz="1600" dirty="0">
                <a:solidFill>
                  <a:schemeClr val="bg1"/>
                </a:solidFill>
                <a:ea typeface="Times New Roman" pitchFamily="18" charset="0"/>
                <a:cs typeface="Arial" pitchFamily="34" charset="0"/>
              </a:rPr>
              <a:t>una muestra y verificar su soporte </a:t>
            </a:r>
            <a:r>
              <a:rPr lang="es-MX" sz="1600" dirty="0" smtClean="0">
                <a:solidFill>
                  <a:schemeClr val="bg1"/>
                </a:solidFill>
                <a:ea typeface="Times New Roman" pitchFamily="18" charset="0"/>
                <a:cs typeface="Arial" pitchFamily="34" charset="0"/>
              </a:rPr>
              <a:t>documental.</a:t>
            </a: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4.6. </a:t>
            </a:r>
            <a:r>
              <a:rPr lang="es-MX" sz="2000" b="1" dirty="0"/>
              <a:t>PAGO A TERCEROS POR SERVICIOS DE SALUD (SUBROGADOS)</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74</a:t>
            </a:fld>
            <a:endParaRPr lang="es-MX" dirty="0"/>
          </a:p>
        </p:txBody>
      </p:sp>
      <p:sp>
        <p:nvSpPr>
          <p:cNvPr id="15" name="14 Rectángulo redondeado"/>
          <p:cNvSpPr/>
          <p:nvPr/>
        </p:nvSpPr>
        <p:spPr>
          <a:xfrm>
            <a:off x="179512" y="1344645"/>
            <a:ext cx="4248472"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4.6.1 </a:t>
            </a:r>
            <a:r>
              <a:rPr lang="es-MX" sz="1600" dirty="0"/>
              <a:t>Verificar que los recursos del SPSS destinados para pago a terceros por servicios de salud (subrogación), así como a Institutos Nacionales y Hospitales Federales para garantizar la atención a los afiliados al sistema, cuenten con los contratos, acuerdos o convenios respectivos, debidamente firmados con los prestadores del servicio y que los servicios cobrados se ajustaron a los precios pactados en los mismos, no rebasaron los tabuladores establecidos en el CAUSES, los servicios fueron destinados para la atención de las Intervenciones contenidas en el mismo y de la población beneficiaria del SPSS; así como, verificar que se contó con el documento que dio origen a la prestación del servicio.</a:t>
            </a:r>
          </a:p>
        </p:txBody>
      </p:sp>
    </p:spTree>
    <p:extLst>
      <p:ext uri="{BB962C8B-B14F-4D97-AF65-F5344CB8AC3E}">
        <p14:creationId xmlns:p14="http://schemas.microsoft.com/office/powerpoint/2010/main" val="358144023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4932040" y="1857364"/>
            <a:ext cx="3697892"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MX" sz="1600" b="1" dirty="0">
                <a:solidFill>
                  <a:schemeClr val="bg1"/>
                </a:solidFill>
                <a:ea typeface="Times New Roman" pitchFamily="18" charset="0"/>
                <a:cs typeface="Arial" pitchFamily="34" charset="0"/>
              </a:rPr>
              <a:t>En caso </a:t>
            </a:r>
            <a:r>
              <a:rPr lang="es-MX" sz="1600" b="1" dirty="0" smtClean="0">
                <a:solidFill>
                  <a:schemeClr val="bg1"/>
                </a:solidFill>
                <a:ea typeface="Times New Roman" pitchFamily="18" charset="0"/>
                <a:cs typeface="Arial" pitchFamily="34" charset="0"/>
              </a:rPr>
              <a:t>de no contar con los contratos, acuerdos o convenios respectivos, por exceder el monto acordado en los mismos y/o el monto establecido en los tabuladores, el servicio no corresponda a intervenciones del CAUSES o no se haya prestado a los afiliados del programa, </a:t>
            </a:r>
            <a:r>
              <a:rPr lang="es-MX" sz="1600" b="1" dirty="0">
                <a:solidFill>
                  <a:schemeClr val="bg1"/>
                </a:solidFill>
                <a:ea typeface="Times New Roman" pitchFamily="18" charset="0"/>
                <a:cs typeface="Arial" pitchFamily="34" charset="0"/>
              </a:rPr>
              <a:t>la acción </a:t>
            </a:r>
            <a:r>
              <a:rPr lang="es-MX" sz="1600" b="1" dirty="0" smtClean="0">
                <a:solidFill>
                  <a:schemeClr val="bg1"/>
                </a:solidFill>
                <a:ea typeface="Times New Roman" pitchFamily="18" charset="0"/>
                <a:cs typeface="Arial" pitchFamily="34" charset="0"/>
              </a:rPr>
              <a:t>sería un P.O.</a:t>
            </a:r>
          </a:p>
          <a:p>
            <a:pPr lvl="0" algn="just"/>
            <a:endParaRPr lang="es-MX" sz="1600" b="1"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falta administrativa la acción sería una </a:t>
            </a:r>
            <a:r>
              <a:rPr lang="es-MX" sz="1600" b="1" dirty="0">
                <a:solidFill>
                  <a:schemeClr val="bg1"/>
                </a:solidFill>
                <a:ea typeface="Times New Roman" pitchFamily="18" charset="0"/>
                <a:cs typeface="Arial" pitchFamily="34" charset="0"/>
              </a:rPr>
              <a:t>Promoción de Responsabilidad Administrativa Sancionatoria.</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4.6. </a:t>
            </a:r>
            <a:r>
              <a:rPr lang="es-MX" sz="2000" b="1" dirty="0"/>
              <a:t>PAGO A TERCEROS POR SERVICIOS DE SALUD (SUBROGADOS)</a:t>
            </a:r>
            <a:endParaRPr lang="es-MX" sz="2000" b="1" dirty="0" smtClean="0">
              <a:solidFill>
                <a:schemeClr val="bg1"/>
              </a:solidFill>
            </a:endParaRP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75</a:t>
            </a:fld>
            <a:endParaRPr lang="es-MX" dirty="0"/>
          </a:p>
        </p:txBody>
      </p:sp>
      <p:sp>
        <p:nvSpPr>
          <p:cNvPr id="15" name="14 Rectángulo redondeado"/>
          <p:cNvSpPr/>
          <p:nvPr/>
        </p:nvSpPr>
        <p:spPr>
          <a:xfrm>
            <a:off x="107504" y="1344645"/>
            <a:ext cx="4464496"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4.6.1 </a:t>
            </a:r>
            <a:r>
              <a:rPr lang="es-ES" sz="1600" dirty="0"/>
              <a:t>Verificar que los recursos del SPSS destinados para pago a terceros por servicios de salud (subrogación), así como a Institutos Nacionales y Hospitales Federales para garantizar la atención a los afiliados al sistema, cuenten con los contratos, acuerdos o convenios respectivos, debidamente firmados con los prestadores del servicio y que los servicios cobrados se ajustaron a los precios pactados en los mismos, no rebasaron los tabuladores establecidos en el CAUSES, los servicios fueron destinados para la atención de las Intervenciones contenidas en el mismo y de la población beneficiaria del SPSS; así como, verificar que se contó con el documento que dio origen a la prestación del servicio.</a:t>
            </a:r>
            <a:endParaRPr lang="es-MX" sz="1600" dirty="0"/>
          </a:p>
        </p:txBody>
      </p:sp>
    </p:spTree>
    <p:extLst>
      <p:ext uri="{BB962C8B-B14F-4D97-AF65-F5344CB8AC3E}">
        <p14:creationId xmlns:p14="http://schemas.microsoft.com/office/powerpoint/2010/main" val="201615375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412776"/>
            <a:ext cx="4778013" cy="489654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itchFamily="34" charset="0"/>
              <a:buChar char="•"/>
            </a:pPr>
            <a:r>
              <a:rPr lang="es-ES" sz="1600" dirty="0" smtClean="0">
                <a:solidFill>
                  <a:schemeClr val="bg1"/>
                </a:solidFill>
                <a:ea typeface="Times New Roman" pitchFamily="18" charset="0"/>
                <a:cs typeface="Arial" pitchFamily="34" charset="0"/>
              </a:rPr>
              <a:t>Contratos, acuerdos o convenios celebrados con los prestadores de servicios así como con los Institutos Nacionales y Hospitales Federales.</a:t>
            </a:r>
          </a:p>
          <a:p>
            <a:pPr marL="285750" lvl="0" indent="-285750" algn="just">
              <a:buFont typeface="Arial" pitchFamily="34" charset="0"/>
              <a:buChar char="•"/>
            </a:pPr>
            <a:r>
              <a:rPr lang="es-ES" sz="1600" dirty="0" smtClean="0">
                <a:solidFill>
                  <a:schemeClr val="bg1"/>
                </a:solidFill>
                <a:ea typeface="Times New Roman" pitchFamily="18" charset="0"/>
                <a:cs typeface="Arial" pitchFamily="34" charset="0"/>
              </a:rPr>
              <a:t>Registros </a:t>
            </a:r>
            <a:r>
              <a:rPr lang="es-ES" sz="1600" dirty="0">
                <a:solidFill>
                  <a:schemeClr val="bg1"/>
                </a:solidFill>
                <a:ea typeface="Times New Roman" pitchFamily="18" charset="0"/>
                <a:cs typeface="Arial" pitchFamily="34" charset="0"/>
              </a:rPr>
              <a:t>contables y presupuestales del programa.</a:t>
            </a:r>
          </a:p>
          <a:p>
            <a:pPr marL="285750" lvl="0" indent="-285750" algn="just">
              <a:buFont typeface="Arial" pitchFamily="34" charset="0"/>
              <a:buChar char="•"/>
            </a:pPr>
            <a:r>
              <a:rPr lang="es-ES" sz="1600" dirty="0">
                <a:solidFill>
                  <a:schemeClr val="bg1"/>
                </a:solidFill>
                <a:ea typeface="Times New Roman" pitchFamily="18" charset="0"/>
                <a:cs typeface="Arial" pitchFamily="34" charset="0"/>
              </a:rPr>
              <a:t>Auxiliares contables.</a:t>
            </a:r>
          </a:p>
          <a:p>
            <a:pPr marL="285750" lvl="0" indent="-285750" algn="just">
              <a:buFont typeface="Arial" pitchFamily="34" charset="0"/>
              <a:buChar char="•"/>
            </a:pPr>
            <a:r>
              <a:rPr lang="es-ES" sz="1600" dirty="0">
                <a:solidFill>
                  <a:schemeClr val="bg1"/>
                </a:solidFill>
                <a:ea typeface="Times New Roman" pitchFamily="18" charset="0"/>
                <a:cs typeface="Arial" pitchFamily="34" charset="0"/>
              </a:rPr>
              <a:t>Pólizas de egresos y su documentación justificativa y comprobatoria de las erogaciones</a:t>
            </a:r>
            <a:r>
              <a:rPr lang="es-ES" sz="1600" dirty="0" smtClean="0">
                <a:solidFill>
                  <a:schemeClr val="bg1"/>
                </a:solidFill>
                <a:ea typeface="Times New Roman" pitchFamily="18" charset="0"/>
                <a:cs typeface="Arial" pitchFamily="34" charset="0"/>
              </a:rPr>
              <a:t>.</a:t>
            </a:r>
          </a:p>
          <a:p>
            <a:pPr marL="285750" lvl="0" indent="-285750" algn="just">
              <a:buFont typeface="Arial" pitchFamily="34" charset="0"/>
              <a:buChar char="•"/>
            </a:pPr>
            <a:r>
              <a:rPr lang="es-ES" sz="1600" dirty="0" smtClean="0">
                <a:solidFill>
                  <a:schemeClr val="bg1"/>
                </a:solidFill>
                <a:ea typeface="Times New Roman" pitchFamily="18" charset="0"/>
                <a:cs typeface="Arial" pitchFamily="34" charset="0"/>
              </a:rPr>
              <a:t>Documentación </a:t>
            </a:r>
            <a:r>
              <a:rPr lang="es-ES" sz="1600" dirty="0">
                <a:solidFill>
                  <a:schemeClr val="bg1"/>
                </a:solidFill>
                <a:ea typeface="Times New Roman" pitchFamily="18" charset="0"/>
                <a:cs typeface="Arial" pitchFamily="34" charset="0"/>
              </a:rPr>
              <a:t>que </a:t>
            </a:r>
            <a:r>
              <a:rPr lang="es-ES" sz="1600" dirty="0" smtClean="0">
                <a:solidFill>
                  <a:schemeClr val="bg1"/>
                </a:solidFill>
                <a:ea typeface="Times New Roman" pitchFamily="18" charset="0"/>
                <a:cs typeface="Arial" pitchFamily="34" charset="0"/>
              </a:rPr>
              <a:t>originó el </a:t>
            </a:r>
            <a:r>
              <a:rPr lang="es-ES" sz="1600" dirty="0">
                <a:solidFill>
                  <a:schemeClr val="bg1"/>
                </a:solidFill>
                <a:ea typeface="Times New Roman" pitchFamily="18" charset="0"/>
                <a:cs typeface="Arial" pitchFamily="34" charset="0"/>
              </a:rPr>
              <a:t>servicio de salud prestado (referencia y contra-referencia médica</a:t>
            </a:r>
            <a:r>
              <a:rPr lang="es-ES" sz="1600" dirty="0" smtClean="0">
                <a:solidFill>
                  <a:schemeClr val="bg1"/>
                </a:solidFill>
                <a:ea typeface="Times New Roman" pitchFamily="18" charset="0"/>
                <a:cs typeface="Arial" pitchFamily="34" charset="0"/>
              </a:rPr>
              <a:t>).</a:t>
            </a:r>
            <a:endParaRPr lang="es-ES" sz="1600" dirty="0">
              <a:solidFill>
                <a:schemeClr val="bg1"/>
              </a:solidFill>
              <a:ea typeface="Times New Roman" pitchFamily="18" charset="0"/>
              <a:cs typeface="Arial" pitchFamily="34" charset="0"/>
            </a:endParaRPr>
          </a:p>
          <a:p>
            <a:pPr marL="285750" lvl="0" indent="-285750" algn="just">
              <a:buFont typeface="Arial" pitchFamily="34" charset="0"/>
              <a:buChar char="•"/>
            </a:pPr>
            <a:r>
              <a:rPr lang="es-ES" sz="1600" dirty="0">
                <a:solidFill>
                  <a:schemeClr val="bg1"/>
                </a:solidFill>
                <a:ea typeface="Times New Roman" pitchFamily="18" charset="0"/>
                <a:cs typeface="Arial" pitchFamily="34" charset="0"/>
              </a:rPr>
              <a:t>Estados de cuenta bancarios. </a:t>
            </a:r>
            <a:endParaRPr lang="es-ES" sz="1600" dirty="0" smtClean="0">
              <a:solidFill>
                <a:schemeClr val="bg1"/>
              </a:solidFill>
              <a:ea typeface="Times New Roman" pitchFamily="18" charset="0"/>
              <a:cs typeface="Arial" pitchFamily="34" charset="0"/>
            </a:endParaRPr>
          </a:p>
          <a:p>
            <a:pPr marL="285750" lvl="0" indent="-285750" algn="just">
              <a:buFont typeface="Arial" pitchFamily="34" charset="0"/>
              <a:buChar char="•"/>
            </a:pPr>
            <a:r>
              <a:rPr lang="es-MX" sz="1600" dirty="0">
                <a:solidFill>
                  <a:schemeClr val="bg1"/>
                </a:solidFill>
                <a:ea typeface="Times New Roman" pitchFamily="18" charset="0"/>
                <a:cs typeface="Arial" pitchFamily="34" charset="0"/>
              </a:rPr>
              <a:t>Catálogo Universal de Servicios de Salud (CAUSES</a:t>
            </a:r>
            <a:r>
              <a:rPr lang="es-MX" sz="1600" dirty="0" smtClean="0">
                <a:solidFill>
                  <a:schemeClr val="bg1"/>
                </a:solidFill>
                <a:ea typeface="Times New Roman" pitchFamily="18" charset="0"/>
                <a:cs typeface="Arial" pitchFamily="34" charset="0"/>
              </a:rPr>
              <a:t>)</a:t>
            </a:r>
          </a:p>
          <a:p>
            <a:pPr marL="285750" lvl="0" indent="-285750" algn="just">
              <a:buFont typeface="Arial" pitchFamily="34" charset="0"/>
              <a:buChar char="•"/>
            </a:pPr>
            <a:r>
              <a:rPr lang="es-MX" sz="1600" dirty="0" smtClean="0">
                <a:solidFill>
                  <a:schemeClr val="bg1"/>
                </a:solidFill>
                <a:ea typeface="Times New Roman" pitchFamily="18" charset="0"/>
                <a:cs typeface="Arial" pitchFamily="34" charset="0"/>
              </a:rPr>
              <a:t>Padrón de afiliados.</a:t>
            </a:r>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4.6. </a:t>
            </a:r>
            <a:r>
              <a:rPr lang="es-MX" sz="2000" b="1" dirty="0"/>
              <a:t>PAGO A TERCEROS POR SERVICIOS DE SALUD (SUBROGADOS)</a:t>
            </a:r>
            <a:endParaRPr lang="es-MX" sz="2000" b="1" dirty="0" smtClean="0">
              <a:solidFill>
                <a:schemeClr val="bg1"/>
              </a:solidFill>
            </a:endParaRPr>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76</a:t>
            </a:fld>
            <a:endParaRPr lang="es-MX" dirty="0"/>
          </a:p>
        </p:txBody>
      </p:sp>
      <p:sp>
        <p:nvSpPr>
          <p:cNvPr id="15" name="14 Rectángulo redondeado"/>
          <p:cNvSpPr/>
          <p:nvPr/>
        </p:nvSpPr>
        <p:spPr>
          <a:xfrm>
            <a:off x="395536" y="1344645"/>
            <a:ext cx="3312368" cy="4964675"/>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Tree>
    <p:extLst>
      <p:ext uri="{BB962C8B-B14F-4D97-AF65-F5344CB8AC3E}">
        <p14:creationId xmlns:p14="http://schemas.microsoft.com/office/powerpoint/2010/main" val="80251501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8" y="2329698"/>
            <a:ext cx="4778013" cy="405163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los recursos destinados para la adquisición de Sistemas de Información y Bienes Informáticos fueron autorizados por la Dirección General de Procesos y Tecnologías de la Comisión Nacional de Protección Social en Salud (CNPSS</a:t>
            </a:r>
            <a:r>
              <a:rPr lang="es-MX" sz="1600" dirty="0" smtClean="0">
                <a:solidFill>
                  <a:schemeClr val="bg1"/>
                </a:solidFill>
                <a:ea typeface="Times New Roman" pitchFamily="18" charset="0"/>
                <a:cs typeface="Arial" pitchFamily="34" charset="0"/>
              </a:rPr>
              <a:t>), previa emisión de la suficiencia presupuestal por parte de la Dirección General de Financiamiento, en un proyecto tecnológico.</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Seleccionar </a:t>
            </a:r>
            <a:r>
              <a:rPr lang="es-MX" sz="1600" dirty="0">
                <a:solidFill>
                  <a:schemeClr val="bg1"/>
                </a:solidFill>
                <a:ea typeface="Times New Roman" pitchFamily="18" charset="0"/>
                <a:cs typeface="Arial" pitchFamily="34" charset="0"/>
              </a:rPr>
              <a:t>una </a:t>
            </a:r>
            <a:r>
              <a:rPr lang="es-MX" sz="1600" dirty="0" smtClean="0">
                <a:solidFill>
                  <a:schemeClr val="bg1"/>
                </a:solidFill>
                <a:ea typeface="Times New Roman" pitchFamily="18" charset="0"/>
                <a:cs typeface="Arial" pitchFamily="34" charset="0"/>
              </a:rPr>
              <a:t>muestra, </a:t>
            </a:r>
            <a:r>
              <a:rPr lang="es-MX" sz="1600" dirty="0">
                <a:solidFill>
                  <a:schemeClr val="bg1"/>
                </a:solidFill>
                <a:ea typeface="Times New Roman" pitchFamily="18" charset="0"/>
                <a:cs typeface="Arial" pitchFamily="34" charset="0"/>
              </a:rPr>
              <a:t>verificar su soporte </a:t>
            </a:r>
            <a:r>
              <a:rPr lang="es-MX" sz="1600" dirty="0" smtClean="0">
                <a:solidFill>
                  <a:schemeClr val="bg1"/>
                </a:solidFill>
                <a:ea typeface="Times New Roman" pitchFamily="18" charset="0"/>
                <a:cs typeface="Arial" pitchFamily="34" charset="0"/>
              </a:rPr>
              <a:t>documental, así como las operaciones se realizaron hasta contar con la validación de la CNPSS.</a:t>
            </a:r>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4.7. </a:t>
            </a:r>
            <a:r>
              <a:rPr lang="es-MX" sz="2000" b="1" dirty="0"/>
              <a:t>OTROS CONCEPTOS DE GASTO</a:t>
            </a:r>
            <a:endParaRPr lang="es-MX" sz="2000" b="1" dirty="0" smtClean="0">
              <a:solidFill>
                <a:schemeClr val="bg1"/>
              </a:solidFill>
            </a:endParaRPr>
          </a:p>
        </p:txBody>
      </p:sp>
      <p:sp>
        <p:nvSpPr>
          <p:cNvPr id="13" name="12 Rectángulo redondeado"/>
          <p:cNvSpPr/>
          <p:nvPr/>
        </p:nvSpPr>
        <p:spPr>
          <a:xfrm>
            <a:off x="4572000" y="185323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77</a:t>
            </a:fld>
            <a:endParaRPr lang="es-MX" dirty="0"/>
          </a:p>
        </p:txBody>
      </p:sp>
      <p:sp>
        <p:nvSpPr>
          <p:cNvPr id="15" name="14 Rectángulo redondeado"/>
          <p:cNvSpPr/>
          <p:nvPr/>
        </p:nvSpPr>
        <p:spPr>
          <a:xfrm>
            <a:off x="395536" y="1853235"/>
            <a:ext cx="3312368" cy="45280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smtClean="0"/>
              <a:t>4.7.1 </a:t>
            </a:r>
            <a:r>
              <a:rPr lang="es-ES" sz="1200" dirty="0"/>
              <a:t>En caso de que se hayan destinado recursos de la CS y de </a:t>
            </a:r>
            <a:r>
              <a:rPr lang="es-ES" sz="1200" dirty="0" err="1"/>
              <a:t>ASf</a:t>
            </a:r>
            <a:r>
              <a:rPr lang="es-ES" sz="1200" dirty="0"/>
              <a:t> para adquisición de Sistemas de Información y Bienes Informáticos, que estén relacionados con el seguimiento a los pacientes, a sus familias y a las acciones dirigidas a la persona de las intervenciones contenidas en el CAUSES y a los contenidos relacionados con la infraestructura física y recursos humanos que favorezcan a los beneficiarios del Seguro Popular; así como para la adquisición de bienes informáticos, licencias de usos de sistemas de información y la incorporación de servicios y equipo telemático, instalaciones, conectividad (radio, telefonía, VPN y/o internet) para las unidades médicas que presten servicios de salud a los beneficiarios del SPSS, deberá verificarse que se cuenta con el proyecto tecnológico autorizado por la CNPSS, con previa emisión de la suficiencia presupuestal</a:t>
            </a:r>
            <a:r>
              <a:rPr lang="es-MX" sz="1200" dirty="0" smtClean="0"/>
              <a:t>.</a:t>
            </a:r>
            <a:endParaRPr lang="es-MX" sz="1200" dirty="0"/>
          </a:p>
        </p:txBody>
      </p:sp>
      <p:sp>
        <p:nvSpPr>
          <p:cNvPr id="8" name="7 Rectángulo redondeado"/>
          <p:cNvSpPr/>
          <p:nvPr/>
        </p:nvSpPr>
        <p:spPr>
          <a:xfrm>
            <a:off x="577705" y="129156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Sistemas de Información y Bienes Informáticos</a:t>
            </a:r>
            <a:endParaRPr lang="es-MX" sz="2000" b="1" dirty="0" smtClean="0"/>
          </a:p>
        </p:txBody>
      </p:sp>
    </p:spTree>
    <p:extLst>
      <p:ext uri="{BB962C8B-B14F-4D97-AF65-F5344CB8AC3E}">
        <p14:creationId xmlns:p14="http://schemas.microsoft.com/office/powerpoint/2010/main" val="33476841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348880"/>
            <a:ext cx="4778013" cy="417646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MX" sz="1600" dirty="0" smtClean="0"/>
              <a:t>Verificar </a:t>
            </a:r>
            <a:r>
              <a:rPr lang="es-MX" sz="1600" dirty="0"/>
              <a:t>que los sistemas de información y bienes informáticos adquiridos están relacionados con el seguimiento a los pacientes, a sus familias y a las acciones dirigidas a la persona de las intervenciones contenidas en el CAUSES y a los contenidos relacionados con la infraestructura física y recursos humanos que favorezcan a los beneficiarios del Seguro Popular</a:t>
            </a:r>
            <a:r>
              <a:rPr lang="es-MX" sz="1600" dirty="0" smtClean="0"/>
              <a:t>.</a:t>
            </a:r>
          </a:p>
          <a:p>
            <a:pPr marL="342900" lvl="0" indent="-342900" algn="just">
              <a:buFont typeface="+mj-lt"/>
              <a:buAutoNum type="alphaLcParenR" startAt="3"/>
            </a:pPr>
            <a:endParaRPr lang="es-MX" sz="1600" dirty="0"/>
          </a:p>
          <a:p>
            <a:pPr marL="342900" lvl="0" indent="-342900" algn="just">
              <a:buFont typeface="+mj-lt"/>
              <a:buAutoNum type="alphaLcParenR" startAt="3"/>
            </a:pPr>
            <a:r>
              <a:rPr lang="es-MX" sz="1600" dirty="0" smtClean="0"/>
              <a:t>Verificar </a:t>
            </a:r>
            <a:r>
              <a:rPr lang="es-MX" sz="1600" dirty="0"/>
              <a:t>que los sistemas de información y la adquisición de bienes informáticos se realizaron para las unidades médicas que prestan servicios a los afiliados al Seguro Popular</a:t>
            </a:r>
            <a:r>
              <a:rPr lang="es-MX" sz="1600" dirty="0" smtClean="0"/>
              <a:t>.</a:t>
            </a:r>
            <a:endParaRPr lang="es-MX" sz="1600" dirty="0"/>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4.7. </a:t>
            </a:r>
            <a:r>
              <a:rPr lang="es-MX" sz="2000" b="1" dirty="0"/>
              <a:t>OTROS CONCEPTOS DE GASTO</a:t>
            </a:r>
            <a:endParaRPr lang="es-MX" sz="2000" b="1" dirty="0" smtClean="0">
              <a:solidFill>
                <a:schemeClr val="bg1"/>
              </a:solidFill>
            </a:endParaRPr>
          </a:p>
        </p:txBody>
      </p:sp>
      <p:sp>
        <p:nvSpPr>
          <p:cNvPr id="13" name="12 Rectángulo redondeado"/>
          <p:cNvSpPr/>
          <p:nvPr/>
        </p:nvSpPr>
        <p:spPr>
          <a:xfrm>
            <a:off x="4572000" y="185323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78</a:t>
            </a:fld>
            <a:endParaRPr lang="es-MX" dirty="0"/>
          </a:p>
        </p:txBody>
      </p:sp>
      <p:sp>
        <p:nvSpPr>
          <p:cNvPr id="8" name="7 Rectángulo redondeado"/>
          <p:cNvSpPr/>
          <p:nvPr/>
        </p:nvSpPr>
        <p:spPr>
          <a:xfrm>
            <a:off x="577705" y="129156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Sistemas de Información y Bienes Informáticos</a:t>
            </a:r>
            <a:endParaRPr lang="es-MX" sz="2000" b="1" dirty="0" smtClean="0"/>
          </a:p>
        </p:txBody>
      </p:sp>
      <p:sp>
        <p:nvSpPr>
          <p:cNvPr id="9" name="14 Rectángulo redondeado"/>
          <p:cNvSpPr/>
          <p:nvPr/>
        </p:nvSpPr>
        <p:spPr>
          <a:xfrm>
            <a:off x="395536" y="1853235"/>
            <a:ext cx="3312368" cy="45280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smtClean="0"/>
              <a:t>4.7.1 </a:t>
            </a:r>
            <a:r>
              <a:rPr lang="es-ES" sz="1200" dirty="0"/>
              <a:t>En caso de que se hayan destinado recursos de la CS y de </a:t>
            </a:r>
            <a:r>
              <a:rPr lang="es-ES" sz="1200" dirty="0" err="1"/>
              <a:t>ASf</a:t>
            </a:r>
            <a:r>
              <a:rPr lang="es-ES" sz="1200" dirty="0"/>
              <a:t> para adquisición de Sistemas de Información y Bienes Informáticos, que estén relacionados con el seguimiento a los pacientes, a sus familias y a las acciones dirigidas a la persona de las intervenciones contenidas en el CAUSES y a los contenidos relacionados con la infraestructura física y recursos humanos que favorezcan a los beneficiarios del Seguro Popular; así como para la adquisición de bienes informáticos, licencias de usos de sistemas de información y la incorporación de servicios y equipo telemático, instalaciones, conectividad (radio, telefonía, VPN y/o internet) para las unidades médicas que presten servicios de salud a los beneficiarios del SPSS, deberá verificarse que se cuenta con el proyecto tecnológico autorizado por la CNPSS, con previa emisión de la suficiencia presupuestal</a:t>
            </a:r>
            <a:r>
              <a:rPr lang="es-MX" sz="1200" dirty="0" smtClean="0"/>
              <a:t>.</a:t>
            </a:r>
            <a:endParaRPr lang="es-MX" sz="1200" dirty="0"/>
          </a:p>
        </p:txBody>
      </p:sp>
    </p:spTree>
    <p:extLst>
      <p:ext uri="{BB962C8B-B14F-4D97-AF65-F5344CB8AC3E}">
        <p14:creationId xmlns:p14="http://schemas.microsoft.com/office/powerpoint/2010/main" val="394656682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348880"/>
            <a:ext cx="4778013" cy="432048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5"/>
            </a:pPr>
            <a:r>
              <a:rPr lang="es-MX" sz="1600" dirty="0" smtClean="0">
                <a:solidFill>
                  <a:schemeClr val="bg1"/>
                </a:solidFill>
                <a:ea typeface="Times New Roman" pitchFamily="18" charset="0"/>
                <a:cs typeface="Arial" pitchFamily="34" charset="0"/>
              </a:rPr>
              <a:t>Verificar </a:t>
            </a:r>
            <a:r>
              <a:rPr lang="es-MX" sz="1600" dirty="0">
                <a:solidFill>
                  <a:schemeClr val="bg1"/>
                </a:solidFill>
                <a:ea typeface="Times New Roman" pitchFamily="18" charset="0"/>
                <a:cs typeface="Arial" pitchFamily="34" charset="0"/>
              </a:rPr>
              <a:t>que los bienes adquiridos fueron dados de alta en el inventario; que se disponga de un resguardo y que se realizó el registro patrimonial correspondiente. </a:t>
            </a: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4.7. </a:t>
            </a:r>
            <a:r>
              <a:rPr lang="es-MX" sz="2000" b="1" dirty="0"/>
              <a:t>OTROS CONCEPTOS DE GASTO</a:t>
            </a:r>
            <a:endParaRPr lang="es-MX" sz="2000" b="1" dirty="0" smtClean="0">
              <a:solidFill>
                <a:schemeClr val="bg1"/>
              </a:solidFill>
            </a:endParaRPr>
          </a:p>
        </p:txBody>
      </p:sp>
      <p:sp>
        <p:nvSpPr>
          <p:cNvPr id="13" name="12 Rectángulo redondeado"/>
          <p:cNvSpPr/>
          <p:nvPr/>
        </p:nvSpPr>
        <p:spPr>
          <a:xfrm>
            <a:off x="4572000" y="185323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79</a:t>
            </a:fld>
            <a:endParaRPr lang="es-MX" dirty="0"/>
          </a:p>
        </p:txBody>
      </p:sp>
      <p:sp>
        <p:nvSpPr>
          <p:cNvPr id="8" name="7 Rectángulo redondeado"/>
          <p:cNvSpPr/>
          <p:nvPr/>
        </p:nvSpPr>
        <p:spPr>
          <a:xfrm>
            <a:off x="577705" y="129156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Sistemas de Información y Bienes Informáticos</a:t>
            </a:r>
            <a:endParaRPr lang="es-MX" sz="2000" b="1" dirty="0" smtClean="0"/>
          </a:p>
        </p:txBody>
      </p:sp>
      <p:sp>
        <p:nvSpPr>
          <p:cNvPr id="9" name="14 Rectángulo redondeado"/>
          <p:cNvSpPr/>
          <p:nvPr/>
        </p:nvSpPr>
        <p:spPr>
          <a:xfrm>
            <a:off x="395536" y="1853235"/>
            <a:ext cx="3312368" cy="45280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smtClean="0"/>
              <a:t>4.7.1 </a:t>
            </a:r>
            <a:r>
              <a:rPr lang="es-ES" sz="1200" dirty="0"/>
              <a:t>En caso de que se hayan destinado recursos de la CS y de </a:t>
            </a:r>
            <a:r>
              <a:rPr lang="es-ES" sz="1200" dirty="0" err="1"/>
              <a:t>ASf</a:t>
            </a:r>
            <a:r>
              <a:rPr lang="es-ES" sz="1200" dirty="0"/>
              <a:t> para adquisición de Sistemas de Información y Bienes Informáticos, que estén relacionados con el seguimiento a los pacientes, a sus familias y a las acciones dirigidas a la persona de las intervenciones contenidas en el CAUSES y a los contenidos relacionados con la infraestructura física y recursos humanos que favorezcan a los beneficiarios del Seguro Popular; así como para la adquisición de bienes informáticos, licencias de usos de sistemas de información y la incorporación de servicios y equipo telemático, instalaciones, conectividad (radio, telefonía, VPN y/o internet) para las unidades médicas que presten servicios de salud a los beneficiarios del SPSS, deberá verificarse que se cuenta con el proyecto tecnológico autorizado por la CNPSS, con previa emisión de la suficiencia presupuestal</a:t>
            </a:r>
            <a:r>
              <a:rPr lang="es-MX" sz="1200" dirty="0" smtClean="0"/>
              <a:t>.</a:t>
            </a:r>
            <a:endParaRPr lang="es-MX" sz="1200" dirty="0"/>
          </a:p>
        </p:txBody>
      </p:sp>
    </p:spTree>
    <p:extLst>
      <p:ext uri="{BB962C8B-B14F-4D97-AF65-F5344CB8AC3E}">
        <p14:creationId xmlns:p14="http://schemas.microsoft.com/office/powerpoint/2010/main" val="2917200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1"/>
          </p:nvPr>
        </p:nvSpPr>
        <p:spPr bwMode="auto">
          <a:xfrm>
            <a:off x="8153400" y="6572250"/>
            <a:ext cx="919163" cy="285750"/>
          </a:xfrm>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defRPr/>
            </a:pPr>
            <a:r>
              <a:rPr lang="es-MX" dirty="0" smtClean="0"/>
              <a:t>ASF | </a:t>
            </a:r>
            <a:fld id="{555751ED-0689-45F0-AF0E-48326EBEE3F7}" type="slidenum">
              <a:rPr lang="es-MX" dirty="0" smtClean="0"/>
              <a:pPr fontAlgn="base">
                <a:spcBef>
                  <a:spcPct val="0"/>
                </a:spcBef>
                <a:spcAft>
                  <a:spcPct val="0"/>
                </a:spcAft>
                <a:defRPr/>
              </a:pPr>
              <a:t>8</a:t>
            </a:fld>
            <a:endParaRPr lang="es-MX" dirty="0" smtClean="0"/>
          </a:p>
        </p:txBody>
      </p:sp>
      <p:cxnSp>
        <p:nvCxnSpPr>
          <p:cNvPr id="11" name="10 Conector recto"/>
          <p:cNvCxnSpPr/>
          <p:nvPr/>
        </p:nvCxnSpPr>
        <p:spPr>
          <a:xfrm>
            <a:off x="142844" y="4857760"/>
            <a:ext cx="14287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004375" y="5445224"/>
            <a:ext cx="7307277" cy="215444"/>
          </a:xfrm>
          <a:prstGeom prst="rect">
            <a:avLst/>
          </a:prstGeom>
          <a:noFill/>
        </p:spPr>
        <p:txBody>
          <a:bodyPr wrap="square" rtlCol="0">
            <a:spAutoFit/>
          </a:bodyPr>
          <a:lstStyle/>
          <a:p>
            <a:r>
              <a:rPr lang="es-MX" sz="800" dirty="0" smtClean="0"/>
              <a:t>Fuente: Secretaría de Salud, Planeación </a:t>
            </a:r>
            <a:r>
              <a:rPr lang="es-MX" sz="800" dirty="0"/>
              <a:t>de Infraestructura en </a:t>
            </a:r>
            <a:r>
              <a:rPr lang="es-MX" sz="800" dirty="0" smtClean="0"/>
              <a:t>Salud, DG </a:t>
            </a:r>
            <a:r>
              <a:rPr lang="es-MX" sz="800" dirty="0"/>
              <a:t>de Planeación y Desarrollo en Salud</a:t>
            </a: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192" t="36522" r="32308" b="27094"/>
          <a:stretch/>
        </p:blipFill>
        <p:spPr bwMode="auto">
          <a:xfrm>
            <a:off x="755576" y="1052737"/>
            <a:ext cx="8064896"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Tree>
    <p:extLst>
      <p:ext uri="{BB962C8B-B14F-4D97-AF65-F5344CB8AC3E}">
        <p14:creationId xmlns:p14="http://schemas.microsoft.com/office/powerpoint/2010/main" val="198140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2348880"/>
            <a:ext cx="4778013" cy="432048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MX" sz="1600" dirty="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el caso de que la </a:t>
            </a:r>
            <a:r>
              <a:rPr lang="es-MX" sz="1600" b="1" dirty="0">
                <a:solidFill>
                  <a:schemeClr val="bg1"/>
                </a:solidFill>
                <a:ea typeface="Times New Roman" pitchFamily="18" charset="0"/>
                <a:cs typeface="Arial" pitchFamily="34" charset="0"/>
              </a:rPr>
              <a:t>autorización </a:t>
            </a:r>
            <a:r>
              <a:rPr lang="es-MX" sz="1600" b="1" dirty="0" smtClean="0">
                <a:solidFill>
                  <a:schemeClr val="bg1"/>
                </a:solidFill>
                <a:ea typeface="Times New Roman" pitchFamily="18" charset="0"/>
                <a:cs typeface="Arial" pitchFamily="34" charset="0"/>
              </a:rPr>
              <a:t>del proyecto no fuera oportuna, o en </a:t>
            </a:r>
            <a:r>
              <a:rPr lang="es-MX" sz="1600" b="1" dirty="0">
                <a:solidFill>
                  <a:schemeClr val="bg1"/>
                </a:solidFill>
                <a:ea typeface="Times New Roman" pitchFamily="18" charset="0"/>
                <a:cs typeface="Arial" pitchFamily="34" charset="0"/>
              </a:rPr>
              <a:t>caso de resultado con observación por </a:t>
            </a:r>
            <a:r>
              <a:rPr lang="es-MX" sz="1600" b="1" dirty="0" smtClean="0">
                <a:solidFill>
                  <a:schemeClr val="bg1"/>
                </a:solidFill>
                <a:ea typeface="Times New Roman" pitchFamily="18" charset="0"/>
                <a:cs typeface="Arial" pitchFamily="34" charset="0"/>
              </a:rPr>
              <a:t>falta </a:t>
            </a:r>
            <a:r>
              <a:rPr lang="es-MX" sz="1600" b="1" dirty="0">
                <a:solidFill>
                  <a:schemeClr val="bg1"/>
                </a:solidFill>
                <a:ea typeface="Times New Roman" pitchFamily="18" charset="0"/>
                <a:cs typeface="Arial" pitchFamily="34" charset="0"/>
              </a:rPr>
              <a:t>administrativa, la acción </a:t>
            </a:r>
            <a:r>
              <a:rPr lang="es-MX" sz="1600" b="1" dirty="0" smtClean="0">
                <a:solidFill>
                  <a:schemeClr val="bg1"/>
                </a:solidFill>
                <a:ea typeface="Times New Roman" pitchFamily="18" charset="0"/>
                <a:cs typeface="Arial" pitchFamily="34" charset="0"/>
              </a:rPr>
              <a:t> </a:t>
            </a:r>
            <a:r>
              <a:rPr lang="es-MX" sz="1600" b="1" dirty="0">
                <a:solidFill>
                  <a:schemeClr val="bg1"/>
                </a:solidFill>
                <a:ea typeface="Times New Roman" pitchFamily="18" charset="0"/>
                <a:cs typeface="Arial" pitchFamily="34" charset="0"/>
              </a:rPr>
              <a:t>sería una Promoción de Responsabilidad </a:t>
            </a:r>
            <a:r>
              <a:rPr lang="es-MX" sz="1600" b="1">
                <a:solidFill>
                  <a:schemeClr val="bg1"/>
                </a:solidFill>
                <a:ea typeface="Times New Roman" pitchFamily="18" charset="0"/>
                <a:cs typeface="Arial" pitchFamily="34" charset="0"/>
              </a:rPr>
              <a:t>Administrativa </a:t>
            </a:r>
            <a:r>
              <a:rPr lang="es-MX" sz="1600" b="1" smtClean="0">
                <a:solidFill>
                  <a:schemeClr val="bg1"/>
                </a:solidFill>
                <a:ea typeface="Times New Roman" pitchFamily="18" charset="0"/>
                <a:cs typeface="Arial" pitchFamily="34" charset="0"/>
              </a:rPr>
              <a:t>Sancionatoria y P.O.</a:t>
            </a:r>
            <a:endParaRPr lang="es-MX" sz="1600" b="1" dirty="0">
              <a:solidFill>
                <a:schemeClr val="bg1"/>
              </a:solidFill>
              <a:ea typeface="Times New Roman" pitchFamily="18" charset="0"/>
              <a:cs typeface="Arial" pitchFamily="34" charset="0"/>
            </a:endParaRPr>
          </a:p>
          <a:p>
            <a:pPr lvl="0" algn="just"/>
            <a:endParaRPr lang="es-MX"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4.7. </a:t>
            </a:r>
            <a:r>
              <a:rPr lang="es-MX" sz="2000" b="1" dirty="0"/>
              <a:t>OTROS CONCEPTOS DE GASTO</a:t>
            </a:r>
            <a:endParaRPr lang="es-MX" sz="2000" b="1" dirty="0" smtClean="0">
              <a:solidFill>
                <a:schemeClr val="bg1"/>
              </a:solidFill>
            </a:endParaRPr>
          </a:p>
        </p:txBody>
      </p:sp>
      <p:sp>
        <p:nvSpPr>
          <p:cNvPr id="13" name="12 Rectángulo redondeado"/>
          <p:cNvSpPr/>
          <p:nvPr/>
        </p:nvSpPr>
        <p:spPr>
          <a:xfrm>
            <a:off x="4572000" y="185323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80</a:t>
            </a:fld>
            <a:endParaRPr lang="es-MX" dirty="0"/>
          </a:p>
        </p:txBody>
      </p:sp>
      <p:sp>
        <p:nvSpPr>
          <p:cNvPr id="8" name="7 Rectángulo redondeado"/>
          <p:cNvSpPr/>
          <p:nvPr/>
        </p:nvSpPr>
        <p:spPr>
          <a:xfrm>
            <a:off x="577705" y="129156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Sistemas de Información y Bienes Informáticos</a:t>
            </a:r>
            <a:endParaRPr lang="es-MX" sz="2000" b="1" dirty="0" smtClean="0"/>
          </a:p>
        </p:txBody>
      </p:sp>
      <p:sp>
        <p:nvSpPr>
          <p:cNvPr id="9" name="14 Rectángulo redondeado"/>
          <p:cNvSpPr/>
          <p:nvPr/>
        </p:nvSpPr>
        <p:spPr>
          <a:xfrm>
            <a:off x="395536" y="1853235"/>
            <a:ext cx="3312368" cy="452809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smtClean="0"/>
              <a:t>4.7.1 </a:t>
            </a:r>
            <a:r>
              <a:rPr lang="es-ES" sz="1200" dirty="0"/>
              <a:t>En caso de que se hayan destinado recursos de la CS y de </a:t>
            </a:r>
            <a:r>
              <a:rPr lang="es-ES" sz="1200" dirty="0" err="1"/>
              <a:t>ASf</a:t>
            </a:r>
            <a:r>
              <a:rPr lang="es-ES" sz="1200" dirty="0"/>
              <a:t> para adquisición de Sistemas de Información y Bienes Informáticos, que estén relacionados con el seguimiento a los pacientes, a sus familias y a las acciones dirigidas a la persona de las intervenciones contenidas en el CAUSES y a los contenidos relacionados con la infraestructura física y recursos humanos que favorezcan a los beneficiarios del Seguro Popular; así como para la adquisición de bienes informáticos, licencias de usos de sistemas de información y la incorporación de servicios y equipo telemático, instalaciones, conectividad (radio, telefonía, VPN y/o internet) para las unidades médicas que presten servicios de salud a los beneficiarios del SPSS, deberá verificarse que se cuenta con el proyecto tecnológico autorizado por la CNPSS, con previa emisión de la suficiencia presupuestal</a:t>
            </a:r>
            <a:r>
              <a:rPr lang="es-MX" sz="1200" dirty="0" smtClean="0"/>
              <a:t>.</a:t>
            </a:r>
            <a:endParaRPr lang="es-MX" sz="1200" dirty="0"/>
          </a:p>
        </p:txBody>
      </p:sp>
    </p:spTree>
    <p:extLst>
      <p:ext uri="{BB962C8B-B14F-4D97-AF65-F5344CB8AC3E}">
        <p14:creationId xmlns:p14="http://schemas.microsoft.com/office/powerpoint/2010/main" val="16993107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00034" y="1844824"/>
            <a:ext cx="3714776" cy="40324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5" name="4 Rectángulo redondeado"/>
          <p:cNvSpPr/>
          <p:nvPr/>
        </p:nvSpPr>
        <p:spPr>
          <a:xfrm>
            <a:off x="4286248" y="1844824"/>
            <a:ext cx="4429156" cy="403244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a:t>Proyecto tecnológico autorizado por la CNPSS.</a:t>
            </a:r>
          </a:p>
          <a:p>
            <a:pPr marL="285750" lvl="0" indent="-285750" algn="just">
              <a:buFont typeface="Arial" panose="020B0604020202020204" pitchFamily="34" charset="0"/>
              <a:buChar char="•"/>
            </a:pPr>
            <a:r>
              <a:rPr lang="es-MX" sz="1600" dirty="0" smtClean="0"/>
              <a:t>Listado </a:t>
            </a:r>
            <a:r>
              <a:rPr lang="es-MX" sz="1600" dirty="0"/>
              <a:t>de unidades </a:t>
            </a:r>
            <a:r>
              <a:rPr lang="es-MX" sz="1600" dirty="0" smtClean="0"/>
              <a:t>médicas</a:t>
            </a:r>
            <a:r>
              <a:rPr lang="es-MX" sz="1600" dirty="0"/>
              <a:t>.</a:t>
            </a:r>
          </a:p>
          <a:p>
            <a:pPr marL="285750" lvl="0" indent="-285750" algn="just">
              <a:buFont typeface="Arial" panose="020B0604020202020204" pitchFamily="34" charset="0"/>
              <a:buChar char="•"/>
            </a:pPr>
            <a:r>
              <a:rPr lang="es-MX" sz="1600" dirty="0"/>
              <a:t>Registros contables.</a:t>
            </a:r>
          </a:p>
          <a:p>
            <a:pPr marL="285750" lvl="0" indent="-285750" algn="just">
              <a:buFont typeface="Arial" panose="020B0604020202020204" pitchFamily="34" charset="0"/>
              <a:buChar char="•"/>
            </a:pPr>
            <a:r>
              <a:rPr lang="es-MX" sz="1600" dirty="0"/>
              <a:t>Pólizas de egresos.</a:t>
            </a:r>
          </a:p>
          <a:p>
            <a:pPr marL="285750" lvl="0" indent="-285750" algn="just">
              <a:buFont typeface="Arial" panose="020B0604020202020204" pitchFamily="34" charset="0"/>
              <a:buChar char="•"/>
            </a:pPr>
            <a:r>
              <a:rPr lang="es-MX" sz="1600" dirty="0"/>
              <a:t>Documentación justificativa y comprobatoria.</a:t>
            </a:r>
          </a:p>
          <a:p>
            <a:pPr marL="285750" lvl="0" indent="-285750" algn="just">
              <a:buFont typeface="Arial" panose="020B0604020202020204" pitchFamily="34" charset="0"/>
              <a:buChar char="•"/>
            </a:pPr>
            <a:r>
              <a:rPr lang="es-MX" sz="1600" dirty="0" smtClean="0"/>
              <a:t>Altas, bajas y movimientos en </a:t>
            </a:r>
            <a:r>
              <a:rPr lang="es-MX" sz="1600" dirty="0"/>
              <a:t>el inventario.</a:t>
            </a:r>
          </a:p>
          <a:p>
            <a:pPr marL="285750" indent="-285750" algn="just">
              <a:buFont typeface="Arial" panose="020B0604020202020204" pitchFamily="34" charset="0"/>
              <a:buChar char="•"/>
            </a:pPr>
            <a:r>
              <a:rPr lang="es-MX" sz="1600" dirty="0"/>
              <a:t>Resguardos.</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81</a:t>
            </a:fld>
            <a:endParaRPr lang="es-MX" dirty="0"/>
          </a:p>
        </p:txBody>
      </p:sp>
      <p:sp>
        <p:nvSpPr>
          <p:cNvPr id="12" name="11 Rectángulo redondeado"/>
          <p:cNvSpPr/>
          <p:nvPr/>
        </p:nvSpPr>
        <p:spPr>
          <a:xfrm>
            <a:off x="571472" y="571480"/>
            <a:ext cx="7429552" cy="4812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GASTO</a:t>
            </a:r>
          </a:p>
        </p:txBody>
      </p:sp>
      <p:sp>
        <p:nvSpPr>
          <p:cNvPr id="7" name="6 Rectángulo redondeado"/>
          <p:cNvSpPr/>
          <p:nvPr/>
        </p:nvSpPr>
        <p:spPr>
          <a:xfrm>
            <a:off x="611560" y="1219552"/>
            <a:ext cx="7429552" cy="4812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Sistemas de Información y Bienes Informáticos</a:t>
            </a:r>
          </a:p>
        </p:txBody>
      </p:sp>
    </p:spTree>
    <p:extLst>
      <p:ext uri="{BB962C8B-B14F-4D97-AF65-F5344CB8AC3E}">
        <p14:creationId xmlns:p14="http://schemas.microsoft.com/office/powerpoint/2010/main" val="16318365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870" y="1556791"/>
            <a:ext cx="3583074" cy="460851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4.7.</a:t>
            </a:r>
            <a:r>
              <a:rPr lang="es-MX" sz="1600" dirty="0"/>
              <a:t>2 </a:t>
            </a:r>
            <a:r>
              <a:rPr lang="es-ES" sz="1600" dirty="0"/>
              <a:t>Constatar que los recursos del SPSS destinados a gastos operativos de las unidades médicas participantes en la prestación de servicios, sean en insumos y servicios necesarios de éstas, cuya finalidad sea garantizar la prestación de servicios de salud del CAUSES, a favor de los afiliados, y los cuales deben estar directamente relacionados con la atención médica de los afiliados en las unidades de salud de acuerdo con las partidas de gasto que emita la CNPSS.</a:t>
            </a:r>
            <a:endParaRPr lang="es-MX" sz="1600" dirty="0"/>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82</a:t>
            </a:fld>
            <a:endParaRPr lang="es-MX" dirty="0"/>
          </a:p>
        </p:txBody>
      </p:sp>
      <p:sp>
        <p:nvSpPr>
          <p:cNvPr id="12" name="11 Rectángulo redondeado"/>
          <p:cNvSpPr/>
          <p:nvPr/>
        </p:nvSpPr>
        <p:spPr>
          <a:xfrm>
            <a:off x="571472" y="57148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a:t>
            </a:r>
            <a:r>
              <a:rPr lang="es-MX" sz="2000" b="1" dirty="0" smtClean="0"/>
              <a:t>GASTO</a:t>
            </a:r>
          </a:p>
        </p:txBody>
      </p:sp>
      <p:sp>
        <p:nvSpPr>
          <p:cNvPr id="10" name="9 Rectángulo redondeado"/>
          <p:cNvSpPr/>
          <p:nvPr/>
        </p:nvSpPr>
        <p:spPr>
          <a:xfrm>
            <a:off x="611560" y="1052736"/>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Gastos operativos de las unidades médicas</a:t>
            </a:r>
            <a:endParaRPr lang="es-MX" sz="2000" b="1" dirty="0" smtClean="0"/>
          </a:p>
        </p:txBody>
      </p:sp>
      <p:sp>
        <p:nvSpPr>
          <p:cNvPr id="14" name="13 Rectángulo redondeado"/>
          <p:cNvSpPr/>
          <p:nvPr/>
        </p:nvSpPr>
        <p:spPr>
          <a:xfrm>
            <a:off x="4258483" y="2132856"/>
            <a:ext cx="4778013" cy="403244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Constatar </a:t>
            </a:r>
            <a:r>
              <a:rPr lang="es-MX" sz="1600" dirty="0">
                <a:solidFill>
                  <a:schemeClr val="bg1"/>
                </a:solidFill>
                <a:ea typeface="Times New Roman" pitchFamily="18" charset="0"/>
                <a:cs typeface="Arial" pitchFamily="34" charset="0"/>
              </a:rPr>
              <a:t>que los recursos destinados a gastos operativos de las unidades médicas, sean insumos y servicios necesarios de éstas, cuya finalidad sea garantizar la prestación de servicios de salud del CAUSES a favor de los afiliados</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indent="-342900" algn="just">
              <a:buFont typeface="+mj-lt"/>
              <a:buAutoNum type="alphaLcParenR"/>
            </a:pPr>
            <a:r>
              <a:rPr lang="es-MX" sz="1600" dirty="0" smtClean="0"/>
              <a:t> </a:t>
            </a:r>
            <a:r>
              <a:rPr lang="es-MX" sz="1600" dirty="0"/>
              <a:t>Verificar que las erogaciones realizadas por la entidad corresponden con las partidas de gasto autorizadas por la CNPSS.</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algn="just"/>
            <a:r>
              <a:rPr lang="es-MX" sz="1600" b="1" dirty="0">
                <a:solidFill>
                  <a:schemeClr val="bg1"/>
                </a:solidFill>
              </a:rPr>
              <a:t>En caso de resultado con observación, la acción sería </a:t>
            </a:r>
            <a:r>
              <a:rPr lang="es-MX" sz="1600" b="1" dirty="0" smtClean="0">
                <a:solidFill>
                  <a:schemeClr val="bg1"/>
                </a:solidFill>
              </a:rPr>
              <a:t>una PRAS.</a:t>
            </a:r>
            <a:endParaRPr lang="es-MX" sz="1600" dirty="0">
              <a:solidFill>
                <a:schemeClr val="bg1"/>
              </a:solidFill>
            </a:endParaRPr>
          </a:p>
          <a:p>
            <a:pPr lvl="0" algn="just"/>
            <a:endParaRPr lang="es-MX" sz="1600" dirty="0">
              <a:solidFill>
                <a:schemeClr val="bg1"/>
              </a:solidFill>
              <a:ea typeface="Times New Roman" pitchFamily="18" charset="0"/>
              <a:cs typeface="Arial" pitchFamily="34" charset="0"/>
            </a:endParaRPr>
          </a:p>
        </p:txBody>
      </p:sp>
      <p:sp>
        <p:nvSpPr>
          <p:cNvPr id="15" name="14 Rectángulo redondeado"/>
          <p:cNvSpPr/>
          <p:nvPr/>
        </p:nvSpPr>
        <p:spPr>
          <a:xfrm>
            <a:off x="4973674" y="1631650"/>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Tree>
    <p:extLst>
      <p:ext uri="{BB962C8B-B14F-4D97-AF65-F5344CB8AC3E}">
        <p14:creationId xmlns:p14="http://schemas.microsoft.com/office/powerpoint/2010/main" val="309872831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500034" y="2204864"/>
            <a:ext cx="3714776" cy="367240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5" name="4 Rectángulo redondeado"/>
          <p:cNvSpPr/>
          <p:nvPr/>
        </p:nvSpPr>
        <p:spPr>
          <a:xfrm>
            <a:off x="4286248" y="2204864"/>
            <a:ext cx="4429156" cy="367240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a:t>Auxiliares contables.</a:t>
            </a:r>
          </a:p>
          <a:p>
            <a:pPr marL="285750" lvl="0" indent="-285750" algn="just">
              <a:buFont typeface="Arial" panose="020B0604020202020204" pitchFamily="34" charset="0"/>
              <a:buChar char="•"/>
            </a:pPr>
            <a:r>
              <a:rPr lang="es-MX" sz="1600" dirty="0"/>
              <a:t>Pólizas de egresos.</a:t>
            </a:r>
          </a:p>
          <a:p>
            <a:pPr marL="285750" lvl="0" indent="-285750" algn="just">
              <a:buFont typeface="Arial" panose="020B0604020202020204" pitchFamily="34" charset="0"/>
              <a:buChar char="•"/>
            </a:pPr>
            <a:r>
              <a:rPr lang="es-MX" sz="1600" dirty="0"/>
              <a:t>Documentación justificativa y comprobatoria.</a:t>
            </a:r>
          </a:p>
          <a:p>
            <a:pPr marL="285750" indent="-285750" algn="just">
              <a:buFont typeface="Arial" panose="020B0604020202020204" pitchFamily="34" charset="0"/>
              <a:buChar char="•"/>
            </a:pPr>
            <a:r>
              <a:rPr lang="es-MX" sz="1600" dirty="0"/>
              <a:t>Partidas de gasto autorizadas por la CNPSS.</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83</a:t>
            </a:fld>
            <a:endParaRPr lang="es-MX" dirty="0"/>
          </a:p>
        </p:txBody>
      </p:sp>
      <p:sp>
        <p:nvSpPr>
          <p:cNvPr id="12" name="11 Rectángulo redondeado"/>
          <p:cNvSpPr/>
          <p:nvPr/>
        </p:nvSpPr>
        <p:spPr>
          <a:xfrm>
            <a:off x="571472" y="571480"/>
            <a:ext cx="7429552" cy="4812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GASTO</a:t>
            </a:r>
          </a:p>
        </p:txBody>
      </p:sp>
      <p:sp>
        <p:nvSpPr>
          <p:cNvPr id="7" name="6 Rectángulo redondeado"/>
          <p:cNvSpPr/>
          <p:nvPr/>
        </p:nvSpPr>
        <p:spPr>
          <a:xfrm>
            <a:off x="611560" y="1219552"/>
            <a:ext cx="7429552" cy="481256"/>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a:t>Gastos operativos de las unidades médicas</a:t>
            </a:r>
          </a:p>
        </p:txBody>
      </p:sp>
    </p:spTree>
    <p:extLst>
      <p:ext uri="{BB962C8B-B14F-4D97-AF65-F5344CB8AC3E}">
        <p14:creationId xmlns:p14="http://schemas.microsoft.com/office/powerpoint/2010/main" val="408724513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870" y="1556791"/>
            <a:ext cx="3583074" cy="460851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4.7.3 </a:t>
            </a:r>
            <a:r>
              <a:rPr lang="es-ES" sz="1600" dirty="0"/>
              <a:t>Verificar que el estado aplicó al menos el 20% de los recursos que le fueron transferidos por concepto de CS y la </a:t>
            </a:r>
            <a:r>
              <a:rPr lang="es-ES" sz="1600" dirty="0" err="1"/>
              <a:t>ASf</a:t>
            </a:r>
            <a:r>
              <a:rPr lang="es-ES" sz="1600" dirty="0"/>
              <a:t> para financiar acciones de promoción, prevención y detección oportuna de enfermedades que estén contenidas en el CAUSES, que estas acciones se encuentren validadas por el estado en conjunto con la Subsecretaría de Prevención y Promoción de la Salud y se formalizó a través de un convenio específico.</a:t>
            </a:r>
            <a:endParaRPr lang="es-MX" sz="1600" dirty="0"/>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84</a:t>
            </a:fld>
            <a:endParaRPr lang="es-MX" dirty="0"/>
          </a:p>
        </p:txBody>
      </p:sp>
      <p:sp>
        <p:nvSpPr>
          <p:cNvPr id="12" name="11 Rectángulo redondeado"/>
          <p:cNvSpPr/>
          <p:nvPr/>
        </p:nvSpPr>
        <p:spPr>
          <a:xfrm>
            <a:off x="571472" y="57148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a:t>
            </a:r>
            <a:r>
              <a:rPr lang="es-MX" sz="2000" b="1" dirty="0" smtClean="0"/>
              <a:t>GASTO</a:t>
            </a:r>
          </a:p>
        </p:txBody>
      </p:sp>
      <p:sp>
        <p:nvSpPr>
          <p:cNvPr id="10" name="9 Rectángulo redondeado"/>
          <p:cNvSpPr/>
          <p:nvPr/>
        </p:nvSpPr>
        <p:spPr>
          <a:xfrm>
            <a:off x="611560" y="1052736"/>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1600" b="1" dirty="0"/>
              <a:t>ACCIONES DE PROMOCIÓN, PREVENCIÓN Y DETECCION OPORTUNA DE ENFERMEDADES</a:t>
            </a:r>
          </a:p>
        </p:txBody>
      </p:sp>
      <p:sp>
        <p:nvSpPr>
          <p:cNvPr id="14" name="13 Rectángulo redondeado"/>
          <p:cNvSpPr/>
          <p:nvPr/>
        </p:nvSpPr>
        <p:spPr>
          <a:xfrm>
            <a:off x="4258483" y="2127422"/>
            <a:ext cx="4778013" cy="446993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De </a:t>
            </a:r>
            <a:r>
              <a:rPr lang="es-MX" sz="1600" dirty="0">
                <a:solidFill>
                  <a:schemeClr val="bg1"/>
                </a:solidFill>
                <a:ea typeface="Times New Roman" pitchFamily="18" charset="0"/>
                <a:cs typeface="Arial" pitchFamily="34" charset="0"/>
              </a:rPr>
              <a:t>la integración de los pagos clasificados como acciones de promoción, prevención y detección, verificar que el porcentaje sea de acuerdo a la normativa.</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indent="-342900" algn="just">
              <a:buFont typeface="+mj-lt"/>
              <a:buAutoNum type="alphaLcParenR"/>
            </a:pPr>
            <a:r>
              <a:rPr lang="es-MX" sz="1600" dirty="0"/>
              <a:t>Seleccionar una muestra y verificar que el soporte documental corresponda a acciones de promoción, prevención y detección oportuna de </a:t>
            </a:r>
            <a:r>
              <a:rPr lang="es-MX" sz="1600" dirty="0" smtClean="0"/>
              <a:t>enfermedades y al ejercicio 2016.</a:t>
            </a:r>
          </a:p>
          <a:p>
            <a:pPr marL="342900" indent="-342900" algn="just">
              <a:buFont typeface="+mj-lt"/>
              <a:buAutoNum type="alphaLcParenR"/>
            </a:pPr>
            <a:endParaRPr lang="es-MX" sz="1600" dirty="0"/>
          </a:p>
          <a:p>
            <a:pPr marL="342900" indent="-342900" algn="just">
              <a:buFont typeface="+mj-lt"/>
              <a:buAutoNum type="alphaLcParenR"/>
            </a:pPr>
            <a:r>
              <a:rPr lang="es-MX" sz="1600" dirty="0"/>
              <a:t>Verificar que las acciones de promoción, prevención y detección oportuna de enfermedades se encuentren validadas por el estado en conjunto con la Subsecretaría de Prevención y Promoción de la Salud, mediante un convenio específico.</a:t>
            </a:r>
            <a:endParaRPr lang="es-MX" sz="1600" dirty="0">
              <a:solidFill>
                <a:schemeClr val="bg1"/>
              </a:solidFill>
              <a:ea typeface="Times New Roman" pitchFamily="18" charset="0"/>
              <a:cs typeface="Arial" pitchFamily="34" charset="0"/>
            </a:endParaRPr>
          </a:p>
        </p:txBody>
      </p:sp>
      <p:sp>
        <p:nvSpPr>
          <p:cNvPr id="15" name="14 Rectángulo redondeado"/>
          <p:cNvSpPr/>
          <p:nvPr/>
        </p:nvSpPr>
        <p:spPr>
          <a:xfrm>
            <a:off x="4973674" y="1575379"/>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Tree>
    <p:extLst>
      <p:ext uri="{BB962C8B-B14F-4D97-AF65-F5344CB8AC3E}">
        <p14:creationId xmlns:p14="http://schemas.microsoft.com/office/powerpoint/2010/main" val="9431727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85</a:t>
            </a:fld>
            <a:endParaRPr lang="es-MX" dirty="0"/>
          </a:p>
        </p:txBody>
      </p:sp>
      <p:sp>
        <p:nvSpPr>
          <p:cNvPr id="12" name="11 Rectángulo redondeado"/>
          <p:cNvSpPr/>
          <p:nvPr/>
        </p:nvSpPr>
        <p:spPr>
          <a:xfrm>
            <a:off x="571472" y="57148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a:t>
            </a:r>
            <a:r>
              <a:rPr lang="es-MX" sz="2000" b="1" dirty="0" smtClean="0"/>
              <a:t>GASTO</a:t>
            </a:r>
          </a:p>
        </p:txBody>
      </p:sp>
      <p:sp>
        <p:nvSpPr>
          <p:cNvPr id="10" name="9 Rectángulo redondeado"/>
          <p:cNvSpPr/>
          <p:nvPr/>
        </p:nvSpPr>
        <p:spPr>
          <a:xfrm>
            <a:off x="611560" y="1052736"/>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1600" b="1" dirty="0"/>
              <a:t>ACCIONES DE PROMOCIÓN, PREVENCIÓN Y DETECCION OPORTUNA DE ENFERMEDADES</a:t>
            </a:r>
          </a:p>
        </p:txBody>
      </p:sp>
      <p:sp>
        <p:nvSpPr>
          <p:cNvPr id="14" name="13 Rectángulo redondeado"/>
          <p:cNvSpPr/>
          <p:nvPr/>
        </p:nvSpPr>
        <p:spPr>
          <a:xfrm>
            <a:off x="4258483" y="2127422"/>
            <a:ext cx="4778013" cy="4253905"/>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4"/>
            </a:pPr>
            <a:r>
              <a:rPr lang="es-MX" sz="1600" dirty="0">
                <a:solidFill>
                  <a:schemeClr val="bg1"/>
                </a:solidFill>
                <a:ea typeface="Times New Roman" pitchFamily="18" charset="0"/>
                <a:cs typeface="Arial" pitchFamily="34" charset="0"/>
              </a:rPr>
              <a:t>Verificar que se haya destinado hasta un 3.0% a las acciones de medicina general vinculada a la detección de riesgos (consulta segura) y que dicho importe esté considerado en las acciones de promoción, prevención y detección oportuna de enfermedades.</a:t>
            </a:r>
          </a:p>
          <a:p>
            <a:pPr marL="342900" indent="-342900" algn="just">
              <a:buFont typeface="+mj-lt"/>
              <a:buAutoNum type="alphaLcParenR" startAt="4"/>
            </a:pPr>
            <a:endParaRPr lang="es-MX" sz="1600" dirty="0"/>
          </a:p>
        </p:txBody>
      </p:sp>
      <p:sp>
        <p:nvSpPr>
          <p:cNvPr id="15" name="14 Rectángulo redondeado"/>
          <p:cNvSpPr/>
          <p:nvPr/>
        </p:nvSpPr>
        <p:spPr>
          <a:xfrm>
            <a:off x="4973674" y="1575379"/>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11" name="3 Rectángulo redondeado"/>
          <p:cNvSpPr/>
          <p:nvPr/>
        </p:nvSpPr>
        <p:spPr>
          <a:xfrm>
            <a:off x="484870" y="1556791"/>
            <a:ext cx="3583074" cy="460851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4.7.3 Verificar </a:t>
            </a:r>
            <a:r>
              <a:rPr lang="es-ES" sz="1600" dirty="0"/>
              <a:t>que el estado aplicó al menos el 20% de los recursos que le fueron transferidos por concepto de CS y la </a:t>
            </a:r>
            <a:r>
              <a:rPr lang="es-ES" sz="1600" dirty="0" err="1"/>
              <a:t>ASf</a:t>
            </a:r>
            <a:r>
              <a:rPr lang="es-ES" sz="1600" dirty="0"/>
              <a:t> para financiar acciones de promoción, prevención y detección oportuna de enfermedades que estén contenidas en el CAUSES, que estas acciones se encuentren validadas por el estado en conjunto con la Subsecretaría de Prevención y Promoción de la Salud y se formalizó a través de un convenio </a:t>
            </a:r>
            <a:r>
              <a:rPr lang="es-ES" sz="1600" dirty="0" smtClean="0"/>
              <a:t>específico</a:t>
            </a:r>
            <a:endParaRPr lang="es-MX" sz="1600" dirty="0"/>
          </a:p>
        </p:txBody>
      </p:sp>
    </p:spTree>
    <p:extLst>
      <p:ext uri="{BB962C8B-B14F-4D97-AF65-F5344CB8AC3E}">
        <p14:creationId xmlns:p14="http://schemas.microsoft.com/office/powerpoint/2010/main" val="138597075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86</a:t>
            </a:fld>
            <a:endParaRPr lang="es-MX" dirty="0"/>
          </a:p>
        </p:txBody>
      </p:sp>
      <p:sp>
        <p:nvSpPr>
          <p:cNvPr id="12" name="11 Rectángulo redondeado"/>
          <p:cNvSpPr/>
          <p:nvPr/>
        </p:nvSpPr>
        <p:spPr>
          <a:xfrm>
            <a:off x="571472" y="57148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a:t>
            </a:r>
            <a:r>
              <a:rPr lang="es-MX" sz="2000" b="1" dirty="0" smtClean="0"/>
              <a:t>GASTO</a:t>
            </a:r>
          </a:p>
        </p:txBody>
      </p:sp>
      <p:sp>
        <p:nvSpPr>
          <p:cNvPr id="10" name="9 Rectángulo redondeado"/>
          <p:cNvSpPr/>
          <p:nvPr/>
        </p:nvSpPr>
        <p:spPr>
          <a:xfrm>
            <a:off x="611560" y="1052736"/>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1600" b="1" dirty="0"/>
              <a:t>ACCIONES DE PROMOCIÓN, PREVENCIÓN Y DETECCION OPORTUNA DE ENFERMEDADES</a:t>
            </a:r>
          </a:p>
        </p:txBody>
      </p:sp>
      <p:sp>
        <p:nvSpPr>
          <p:cNvPr id="14" name="13 Rectángulo redondeado"/>
          <p:cNvSpPr/>
          <p:nvPr/>
        </p:nvSpPr>
        <p:spPr>
          <a:xfrm>
            <a:off x="4258483" y="2127422"/>
            <a:ext cx="4778013" cy="4253905"/>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1600" b="1" dirty="0">
              <a:solidFill>
                <a:schemeClr val="bg1"/>
              </a:solidFill>
            </a:endParaRPr>
          </a:p>
          <a:p>
            <a:pPr algn="just"/>
            <a:r>
              <a:rPr lang="es-MX" sz="1600" b="1" dirty="0">
                <a:solidFill>
                  <a:schemeClr val="bg1"/>
                </a:solidFill>
              </a:rPr>
              <a:t>En caso de resultado con </a:t>
            </a:r>
            <a:r>
              <a:rPr lang="es-MX" sz="1600" b="1" dirty="0" smtClean="0">
                <a:solidFill>
                  <a:schemeClr val="bg1"/>
                </a:solidFill>
              </a:rPr>
              <a:t>observación por  aplicar </a:t>
            </a:r>
            <a:r>
              <a:rPr lang="es-MX" sz="1600" b="1" dirty="0">
                <a:solidFill>
                  <a:schemeClr val="bg1"/>
                </a:solidFill>
              </a:rPr>
              <a:t>recursos </a:t>
            </a:r>
            <a:r>
              <a:rPr lang="es-MX" sz="1600" b="1" dirty="0" smtClean="0">
                <a:solidFill>
                  <a:schemeClr val="bg1"/>
                </a:solidFill>
              </a:rPr>
              <a:t>en </a:t>
            </a:r>
            <a:r>
              <a:rPr lang="es-MX" sz="1600" b="1" dirty="0">
                <a:solidFill>
                  <a:schemeClr val="bg1"/>
                </a:solidFill>
              </a:rPr>
              <a:t>partidas de gasto que no correspondan a acciones de promoción, prevención y detección oportuna de </a:t>
            </a:r>
            <a:r>
              <a:rPr lang="es-MX" sz="1600" b="1" dirty="0" smtClean="0">
                <a:solidFill>
                  <a:schemeClr val="bg1"/>
                </a:solidFill>
              </a:rPr>
              <a:t>enfermedades o que rebasaran el 3.0% en las acciones de </a:t>
            </a:r>
            <a:r>
              <a:rPr lang="es-MX" sz="1600" b="1" dirty="0">
                <a:solidFill>
                  <a:schemeClr val="bg1"/>
                </a:solidFill>
              </a:rPr>
              <a:t>consulta segura</a:t>
            </a:r>
            <a:r>
              <a:rPr lang="es-MX" sz="1600" b="1" dirty="0" smtClean="0">
                <a:solidFill>
                  <a:schemeClr val="bg1"/>
                </a:solidFill>
              </a:rPr>
              <a:t>, </a:t>
            </a:r>
            <a:r>
              <a:rPr lang="es-MX" sz="1600" b="1" dirty="0">
                <a:solidFill>
                  <a:schemeClr val="bg1"/>
                </a:solidFill>
              </a:rPr>
              <a:t>la acción sería </a:t>
            </a:r>
            <a:r>
              <a:rPr lang="es-MX" sz="1600" b="1" dirty="0" smtClean="0">
                <a:solidFill>
                  <a:schemeClr val="bg1"/>
                </a:solidFill>
              </a:rPr>
              <a:t>un pliego de observaciones.</a:t>
            </a:r>
          </a:p>
          <a:p>
            <a:pPr algn="just"/>
            <a:endParaRPr lang="es-MX" sz="1600" b="1" dirty="0">
              <a:solidFill>
                <a:schemeClr val="bg1"/>
              </a:solidFill>
            </a:endParaRPr>
          </a:p>
          <a:p>
            <a:pPr algn="just"/>
            <a:r>
              <a:rPr lang="es-MX" sz="1600" b="1" dirty="0">
                <a:solidFill>
                  <a:schemeClr val="bg1"/>
                </a:solidFill>
              </a:rPr>
              <a:t>En caso de resultado con observación, por la falta administrativa la acción sería una Promoción de Responsabilidad Administrativa Sancionatoria, si no aplicó al menos el 20.0% de los recursos, o no se </a:t>
            </a:r>
            <a:r>
              <a:rPr lang="es-MX" sz="1600" b="1" dirty="0" smtClean="0">
                <a:solidFill>
                  <a:schemeClr val="bg1"/>
                </a:solidFill>
              </a:rPr>
              <a:t>formalizó </a:t>
            </a:r>
            <a:r>
              <a:rPr lang="es-MX" sz="1600" b="1" dirty="0">
                <a:solidFill>
                  <a:schemeClr val="bg1"/>
                </a:solidFill>
              </a:rPr>
              <a:t>el convenio.</a:t>
            </a:r>
          </a:p>
          <a:p>
            <a:pPr algn="just"/>
            <a:endParaRPr lang="es-MX" sz="1600" dirty="0">
              <a:solidFill>
                <a:schemeClr val="bg1"/>
              </a:solidFill>
            </a:endParaRPr>
          </a:p>
        </p:txBody>
      </p:sp>
      <p:sp>
        <p:nvSpPr>
          <p:cNvPr id="15" name="14 Rectángulo redondeado"/>
          <p:cNvSpPr/>
          <p:nvPr/>
        </p:nvSpPr>
        <p:spPr>
          <a:xfrm>
            <a:off x="4973674" y="1575379"/>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11" name="3 Rectángulo redondeado"/>
          <p:cNvSpPr/>
          <p:nvPr/>
        </p:nvSpPr>
        <p:spPr>
          <a:xfrm>
            <a:off x="484870" y="1556791"/>
            <a:ext cx="3583074" cy="460851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4.7.3 Verificar </a:t>
            </a:r>
            <a:r>
              <a:rPr lang="es-ES" sz="1600" dirty="0"/>
              <a:t>que el estado aplicó al menos el 20% de los recursos que le fueron transferidos por concepto de CS y la </a:t>
            </a:r>
            <a:r>
              <a:rPr lang="es-ES" sz="1600" dirty="0" err="1"/>
              <a:t>ASf</a:t>
            </a:r>
            <a:r>
              <a:rPr lang="es-ES" sz="1600" dirty="0"/>
              <a:t> para financiar acciones de promoción, prevención y detección oportuna de enfermedades que estén contenidas en el CAUSES, que estas acciones se encuentren validadas por el estado en conjunto con la Subsecretaría de Prevención y Promoción de la Salud y se formalizó a través de un convenio </a:t>
            </a:r>
            <a:r>
              <a:rPr lang="es-ES" sz="1600" dirty="0" smtClean="0"/>
              <a:t>específico</a:t>
            </a:r>
            <a:endParaRPr lang="es-MX" sz="1600" dirty="0"/>
          </a:p>
        </p:txBody>
      </p:sp>
    </p:spTree>
    <p:extLst>
      <p:ext uri="{BB962C8B-B14F-4D97-AF65-F5344CB8AC3E}">
        <p14:creationId xmlns:p14="http://schemas.microsoft.com/office/powerpoint/2010/main" val="89960353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484870" y="1556791"/>
            <a:ext cx="2862994" cy="4608513"/>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revisar</a:t>
            </a:r>
          </a:p>
        </p:txBody>
      </p:sp>
      <p:sp>
        <p:nvSpPr>
          <p:cNvPr id="8"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9"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87</a:t>
            </a:fld>
            <a:endParaRPr lang="es-MX" dirty="0"/>
          </a:p>
        </p:txBody>
      </p:sp>
      <p:sp>
        <p:nvSpPr>
          <p:cNvPr id="12" name="11 Rectángulo redondeado"/>
          <p:cNvSpPr/>
          <p:nvPr/>
        </p:nvSpPr>
        <p:spPr>
          <a:xfrm>
            <a:off x="571472" y="571480"/>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fr-FR" sz="2000" b="1" dirty="0" smtClean="0">
                <a:solidFill>
                  <a:schemeClr val="bg1"/>
                </a:solidFill>
              </a:rPr>
              <a:t>4.7 </a:t>
            </a:r>
            <a:r>
              <a:rPr lang="es-MX" sz="2000" b="1" dirty="0"/>
              <a:t>OTROS CONCEPTOS DE </a:t>
            </a:r>
            <a:r>
              <a:rPr lang="es-MX" sz="2000" b="1" dirty="0" smtClean="0"/>
              <a:t>GASTO</a:t>
            </a:r>
          </a:p>
        </p:txBody>
      </p:sp>
      <p:sp>
        <p:nvSpPr>
          <p:cNvPr id="10" name="9 Rectángulo redondeado"/>
          <p:cNvSpPr/>
          <p:nvPr/>
        </p:nvSpPr>
        <p:spPr>
          <a:xfrm>
            <a:off x="611560" y="1052736"/>
            <a:ext cx="7429552" cy="409248"/>
          </a:xfrm>
          <a:prstGeom prst="roundRect">
            <a:avLst/>
          </a:prstGeom>
          <a:solidFill>
            <a:schemeClr val="accent4">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1600" b="1" dirty="0"/>
              <a:t>ACCIONES DE PROMOCIÓN, PREVENCIÓN Y DETECCION OPORTUNA DE ENFERMEDADES</a:t>
            </a:r>
          </a:p>
        </p:txBody>
      </p:sp>
      <p:sp>
        <p:nvSpPr>
          <p:cNvPr id="14" name="13 Rectángulo redondeado"/>
          <p:cNvSpPr/>
          <p:nvPr/>
        </p:nvSpPr>
        <p:spPr>
          <a:xfrm>
            <a:off x="3635897" y="1556791"/>
            <a:ext cx="5400600" cy="4608514"/>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r>
              <a:rPr lang="es-MX" sz="1600" dirty="0"/>
              <a:t>Informe del Ejercicio de la Cuota Social y Aportación Solidaria Federal </a:t>
            </a:r>
            <a:r>
              <a:rPr lang="es-MX" sz="1600" dirty="0" smtClean="0"/>
              <a:t>2016.</a:t>
            </a:r>
            <a:endParaRPr lang="es-MX" sz="1600" dirty="0"/>
          </a:p>
          <a:p>
            <a:pPr marL="285750" lvl="0" indent="-285750" algn="just">
              <a:buFont typeface="Arial" panose="020B0604020202020204" pitchFamily="34" charset="0"/>
              <a:buChar char="•"/>
            </a:pPr>
            <a:r>
              <a:rPr lang="es-MX" sz="1600" dirty="0" smtClean="0"/>
              <a:t>Acuerdo para el Fortalecimiento de las Acciones de Salud Pública en el Estado (AFASPE) y acuerdos modificatorios, en su caso.</a:t>
            </a:r>
            <a:endParaRPr lang="es-MX" sz="1600" dirty="0"/>
          </a:p>
          <a:p>
            <a:pPr marL="285750" lvl="0" indent="-285750" algn="just">
              <a:buFont typeface="Arial" panose="020B0604020202020204" pitchFamily="34" charset="0"/>
              <a:buChar char="•"/>
            </a:pPr>
            <a:r>
              <a:rPr lang="es-MX" sz="1600" dirty="0" smtClean="0"/>
              <a:t>Pólizas </a:t>
            </a:r>
            <a:r>
              <a:rPr lang="es-MX" sz="1600" dirty="0"/>
              <a:t>de egresos.</a:t>
            </a:r>
          </a:p>
          <a:p>
            <a:pPr marL="285750" lvl="0" indent="-285750" algn="just">
              <a:buFont typeface="Arial" panose="020B0604020202020204" pitchFamily="34" charset="0"/>
              <a:buChar char="•"/>
            </a:pPr>
            <a:r>
              <a:rPr lang="es-MX" sz="1600" dirty="0"/>
              <a:t>Documentación </a:t>
            </a:r>
            <a:r>
              <a:rPr lang="es-MX" sz="1600" dirty="0" smtClean="0"/>
              <a:t>comprobatoria y justificativa de las erogaciones.</a:t>
            </a:r>
            <a:endParaRPr lang="es-MX" sz="1600" dirty="0"/>
          </a:p>
          <a:p>
            <a:pPr marL="285750" lvl="0" indent="-285750" algn="just">
              <a:buFont typeface="Arial" panose="020B0604020202020204" pitchFamily="34" charset="0"/>
              <a:buChar char="•"/>
            </a:pPr>
            <a:r>
              <a:rPr lang="es-MX" sz="1600" dirty="0"/>
              <a:t>Auxiliares contables.</a:t>
            </a:r>
          </a:p>
          <a:p>
            <a:pPr marL="285750" lvl="0" indent="-285750" algn="just">
              <a:buFont typeface="Arial" panose="020B0604020202020204" pitchFamily="34" charset="0"/>
              <a:buChar char="•"/>
            </a:pPr>
            <a:r>
              <a:rPr lang="es-MX" sz="1600" dirty="0"/>
              <a:t>Estados de cuenta </a:t>
            </a:r>
            <a:r>
              <a:rPr lang="es-MX" sz="1600" dirty="0" smtClean="0"/>
              <a:t>bancarios del programa.</a:t>
            </a:r>
            <a:endParaRPr lang="es-MX" sz="1600" dirty="0"/>
          </a:p>
        </p:txBody>
      </p:sp>
    </p:spTree>
    <p:extLst>
      <p:ext uri="{BB962C8B-B14F-4D97-AF65-F5344CB8AC3E}">
        <p14:creationId xmlns:p14="http://schemas.microsoft.com/office/powerpoint/2010/main" val="7661236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19" y="1857364"/>
            <a:ext cx="4778013" cy="4307940"/>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a:solidFill>
                  <a:schemeClr val="bg1"/>
                </a:solidFill>
                <a:ea typeface="Times New Roman" pitchFamily="18" charset="0"/>
                <a:cs typeface="Arial" pitchFamily="34" charset="0"/>
              </a:rPr>
              <a:t>Verificar la publicación de la información financiera en </a:t>
            </a:r>
            <a:r>
              <a:rPr lang="es-MX" sz="1600" dirty="0" smtClean="0">
                <a:solidFill>
                  <a:schemeClr val="bg1"/>
                </a:solidFill>
                <a:ea typeface="Times New Roman" pitchFamily="18" charset="0"/>
                <a:cs typeface="Arial" pitchFamily="34" charset="0"/>
              </a:rPr>
              <a:t>las páginas de Internet de </a:t>
            </a:r>
            <a:r>
              <a:rPr lang="es-MX" sz="1600" dirty="0">
                <a:solidFill>
                  <a:schemeClr val="bg1"/>
                </a:solidFill>
                <a:ea typeface="Times New Roman" pitchFamily="18" charset="0"/>
                <a:cs typeface="Arial" pitchFamily="34" charset="0"/>
              </a:rPr>
              <a:t>la entidad federativa o del ente ejecutor, o en los periódicos oficiales</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a:solidFill>
                  <a:schemeClr val="bg1"/>
                </a:solidFill>
                <a:ea typeface="Times New Roman" pitchFamily="18" charset="0"/>
                <a:cs typeface="Arial" pitchFamily="34" charset="0"/>
              </a:rPr>
              <a:t>Verificar que se incluyó la información </a:t>
            </a:r>
            <a:r>
              <a:rPr lang="es-MX" sz="1600" dirty="0" smtClean="0">
                <a:solidFill>
                  <a:schemeClr val="bg1"/>
                </a:solidFill>
                <a:ea typeface="Times New Roman" pitchFamily="18" charset="0"/>
                <a:cs typeface="Arial" pitchFamily="34" charset="0"/>
              </a:rPr>
              <a:t>del manejo financiero, coberturas, servicios ofrecidos </a:t>
            </a:r>
            <a:r>
              <a:rPr lang="es-MX" sz="1600" dirty="0">
                <a:solidFill>
                  <a:schemeClr val="bg1"/>
                </a:solidFill>
                <a:ea typeface="Times New Roman" pitchFamily="18" charset="0"/>
                <a:cs typeface="Arial" pitchFamily="34" charset="0"/>
              </a:rPr>
              <a:t>y la evaluación de satisfacción de los usuarios.</a:t>
            </a:r>
            <a:endParaRPr lang="es-MX" sz="1600" dirty="0" smtClean="0">
              <a:solidFill>
                <a:schemeClr val="bg1"/>
              </a:solidFill>
              <a:ea typeface="Times New Roman" pitchFamily="18" charset="0"/>
              <a:cs typeface="Arial" pitchFamily="34" charset="0"/>
            </a:endParaRPr>
          </a:p>
          <a:p>
            <a:pPr lvl="0" algn="just"/>
            <a:endParaRPr lang="es-MX" sz="1600" dirty="0" smtClean="0">
              <a:solidFill>
                <a:schemeClr val="bg1"/>
              </a:solidFill>
              <a:ea typeface="Times New Roman" pitchFamily="18" charset="0"/>
              <a:cs typeface="Arial" pitchFamily="34" charset="0"/>
            </a:endParaRPr>
          </a:p>
          <a:p>
            <a:pPr lvl="0" algn="just"/>
            <a:r>
              <a:rPr lang="es-MX" sz="1600" b="1" dirty="0" smtClean="0">
                <a:solidFill>
                  <a:schemeClr val="bg1"/>
                </a:solidFill>
                <a:ea typeface="Times New Roman" pitchFamily="18" charset="0"/>
                <a:cs typeface="Arial" pitchFamily="34" charset="0"/>
              </a:rPr>
              <a:t>En caso de observación, la </a:t>
            </a:r>
            <a:r>
              <a:rPr lang="es-MX" sz="1600" b="1" dirty="0">
                <a:solidFill>
                  <a:schemeClr val="bg1"/>
                </a:solidFill>
                <a:ea typeface="Times New Roman" pitchFamily="18" charset="0"/>
                <a:cs typeface="Arial" pitchFamily="34" charset="0"/>
              </a:rPr>
              <a:t>acción sería una Promoción de Responsabilidad Administrativa </a:t>
            </a:r>
            <a:r>
              <a:rPr lang="es-MX" sz="1600" b="1" dirty="0" smtClean="0">
                <a:solidFill>
                  <a:schemeClr val="bg1"/>
                </a:solidFill>
                <a:ea typeface="Times New Roman" pitchFamily="18" charset="0"/>
                <a:cs typeface="Arial" pitchFamily="34" charset="0"/>
              </a:rPr>
              <a:t>Sancionatoria.</a:t>
            </a: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88</a:t>
            </a:fld>
            <a:endParaRPr lang="es-MX" dirty="0"/>
          </a:p>
        </p:txBody>
      </p:sp>
      <p:sp>
        <p:nvSpPr>
          <p:cNvPr id="15" name="14 Rectángulo redondeado"/>
          <p:cNvSpPr/>
          <p:nvPr/>
        </p:nvSpPr>
        <p:spPr>
          <a:xfrm>
            <a:off x="395536" y="1344645"/>
            <a:ext cx="3312368"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600" dirty="0" smtClean="0"/>
              <a:t>5.1 </a:t>
            </a:r>
            <a:r>
              <a:rPr lang="es-ES" sz="1600" dirty="0"/>
              <a:t>Verificar que el estado puso a disposición del público en general por medios de comunicación electrónica o locales, la información disponible respecto de universos, coberturas, servicios ofrecidos; así como del manejo financiero del SPSS (Seguro Popular), y la evaluación de satisfacción del usuario.</a:t>
            </a:r>
            <a:endParaRPr lang="es-MX" sz="1600" dirty="0"/>
          </a:p>
        </p:txBody>
      </p:sp>
    </p:spTree>
    <p:extLst>
      <p:ext uri="{BB962C8B-B14F-4D97-AF65-F5344CB8AC3E}">
        <p14:creationId xmlns:p14="http://schemas.microsoft.com/office/powerpoint/2010/main" val="33677515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707905" y="1785356"/>
            <a:ext cx="5256584" cy="4739988"/>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en la página de internet de la SHCP (Sistema de Formato Único SFU) que el estado reportó en tiempo, forma y con la calidad requerida los informes sobre el ejercicio y destino de los recursos del fondo a más tardar a los 5 días hábiles posteriores a la fecha, en la que el Ejecutivo Federal, por conducto de la SHCP, debió entregar los informes al Congreso de la Unión (30 días naturales después de terminado el trimestre)</a:t>
            </a:r>
          </a:p>
          <a:p>
            <a:pPr marL="342900" lvl="0" indent="-342900" algn="just">
              <a:buFont typeface="+mj-lt"/>
              <a:buAutoNum type="alphaLcParenR"/>
            </a:pPr>
            <a:endParaRPr lang="es-MX" sz="1600" dirty="0" smtClean="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Solicitar a la entidad federativa el medio de publicación de los informes y la página de internet para su </a:t>
            </a:r>
            <a:r>
              <a:rPr lang="es-MX" sz="1600" dirty="0">
                <a:solidFill>
                  <a:schemeClr val="bg1"/>
                </a:solidFill>
                <a:ea typeface="Times New Roman" pitchFamily="18" charset="0"/>
                <a:cs typeface="Arial" pitchFamily="34" charset="0"/>
              </a:rPr>
              <a:t>verificación. </a:t>
            </a:r>
            <a:endParaRPr lang="es-MX" sz="1600" dirty="0" smtClean="0">
              <a:solidFill>
                <a:schemeClr val="bg1"/>
              </a:solidFill>
              <a:ea typeface="Times New Roman" pitchFamily="18" charset="0"/>
              <a:cs typeface="Arial" pitchFamily="34" charset="0"/>
            </a:endParaRPr>
          </a:p>
          <a:p>
            <a:pPr algn="just"/>
            <a:endParaRPr lang="es-MX" sz="1600" dirty="0" smtClean="0">
              <a:solidFill>
                <a:schemeClr val="bg1"/>
              </a:solidFill>
              <a:ea typeface="Times New Roman" pitchFamily="18" charset="0"/>
              <a:cs typeface="Arial" pitchFamily="34" charset="0"/>
            </a:endParaRPr>
          </a:p>
          <a:p>
            <a:pPr algn="just"/>
            <a:r>
              <a:rPr lang="es-MX" sz="1600" b="1" dirty="0" smtClean="0">
                <a:solidFill>
                  <a:schemeClr val="bg1"/>
                </a:solidFill>
                <a:ea typeface="Times New Roman" pitchFamily="18" charset="0"/>
                <a:cs typeface="Arial" pitchFamily="34" charset="0"/>
              </a:rPr>
              <a:t>En </a:t>
            </a:r>
            <a:r>
              <a:rPr lang="es-MX" sz="1600" b="1" dirty="0">
                <a:solidFill>
                  <a:schemeClr val="bg1"/>
                </a:solidFill>
                <a:ea typeface="Times New Roman" pitchFamily="18" charset="0"/>
                <a:cs typeface="Arial" pitchFamily="34" charset="0"/>
              </a:rPr>
              <a:t>caso de observación, la acción sería una Promoción de Responsabilidad Administrativa Sancionatoria</a:t>
            </a:r>
            <a:r>
              <a:rPr lang="es-MX" sz="1600" b="1" dirty="0" smtClean="0">
                <a:solidFill>
                  <a:schemeClr val="bg1"/>
                </a:solidFill>
                <a:ea typeface="Times New Roman" pitchFamily="18" charset="0"/>
                <a:cs typeface="Arial" pitchFamily="34" charset="0"/>
              </a:rPr>
              <a:t>.</a:t>
            </a:r>
            <a:endParaRPr lang="es-MX" sz="1600" b="1"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89</a:t>
            </a:fld>
            <a:endParaRPr lang="es-MX" dirty="0"/>
          </a:p>
        </p:txBody>
      </p:sp>
      <p:sp>
        <p:nvSpPr>
          <p:cNvPr id="15" name="14 Rectángulo redondeado"/>
          <p:cNvSpPr/>
          <p:nvPr/>
        </p:nvSpPr>
        <p:spPr>
          <a:xfrm>
            <a:off x="395536" y="1344645"/>
            <a:ext cx="3168352"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5.2 </a:t>
            </a:r>
            <a:r>
              <a:rPr lang="es-ES" sz="1600" dirty="0"/>
              <a:t>Constatar que la entidad federativa reportó trimestralmente a la SHCP, la información relacionada con el ejercicio, destino y los resultados obtenidos respecto de los recursos federales que le fueron transferidos, en los plazos y términos establecidos en las disposiciones jurídicas aplicables y los resultados de las evaluaciones realizadas.</a:t>
            </a:r>
            <a:endParaRPr lang="es-MX" sz="1600" dirty="0"/>
          </a:p>
        </p:txBody>
      </p:sp>
    </p:spTree>
    <p:extLst>
      <p:ext uri="{BB962C8B-B14F-4D97-AF65-F5344CB8AC3E}">
        <p14:creationId xmlns:p14="http://schemas.microsoft.com/office/powerpoint/2010/main" val="144712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entágono"/>
          <p:cNvSpPr/>
          <p:nvPr/>
        </p:nvSpPr>
        <p:spPr>
          <a:xfrm>
            <a:off x="2915816" y="2750909"/>
            <a:ext cx="1512168" cy="500066"/>
          </a:xfrm>
          <a:prstGeom prst="homePlate">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Operación</a:t>
            </a:r>
          </a:p>
        </p:txBody>
      </p:sp>
      <p:sp>
        <p:nvSpPr>
          <p:cNvPr id="5" name="4 Rectángulo redondeado"/>
          <p:cNvSpPr/>
          <p:nvPr/>
        </p:nvSpPr>
        <p:spPr>
          <a:xfrm>
            <a:off x="4572000" y="571480"/>
            <a:ext cx="4286280" cy="5089768"/>
          </a:xfrm>
          <a:prstGeom prst="roundRect">
            <a:avLst/>
          </a:prstGeom>
          <a:solidFill>
            <a:schemeClr val="accent6">
              <a:lumMod val="90000"/>
              <a:lumOff val="10000"/>
            </a:schemeClr>
          </a:solidFill>
          <a:ln>
            <a:solidFill>
              <a:schemeClr val="accent6">
                <a:lumMod val="90000"/>
                <a:lumOff val="1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2000" dirty="0" smtClean="0"/>
              <a:t>Los recursos federales autorizados a las entidades federativas por conceptos de CS y </a:t>
            </a:r>
            <a:r>
              <a:rPr lang="es-MX" sz="2000" dirty="0" err="1" smtClean="0"/>
              <a:t>ASf</a:t>
            </a:r>
            <a:r>
              <a:rPr lang="es-MX" sz="2000" dirty="0" smtClean="0"/>
              <a:t>  para el ejercicio fiscal de 2016 ascendieron a 55,394.2 millones de pesos.</a:t>
            </a:r>
            <a:endParaRPr lang="es-MX" sz="2000" dirty="0"/>
          </a:p>
        </p:txBody>
      </p:sp>
      <p:sp>
        <p:nvSpPr>
          <p:cNvPr id="6"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50A77303-1F5D-4471-9A2E-2056B5F9D8CD}" type="slidenum">
              <a:rPr lang="es-MX"/>
              <a:pPr>
                <a:defRPr/>
              </a:pPr>
              <a:t>9</a:t>
            </a:fld>
            <a:endParaRPr lang="es-MX" dirty="0"/>
          </a:p>
        </p:txBody>
      </p:sp>
      <p:sp>
        <p:nvSpPr>
          <p:cNvPr id="7"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latin typeface="+mj-lt"/>
              </a:rPr>
              <a:t>SEGURO POPULAR</a:t>
            </a:r>
            <a:endParaRPr lang="es-MX" dirty="0">
              <a:latin typeface="+mj-lt"/>
            </a:endParaRPr>
          </a:p>
        </p:txBody>
      </p:sp>
      <p:sp>
        <p:nvSpPr>
          <p:cNvPr id="8" name="2 Rectángulo"/>
          <p:cNvSpPr/>
          <p:nvPr/>
        </p:nvSpPr>
        <p:spPr>
          <a:xfrm>
            <a:off x="428596" y="2500876"/>
            <a:ext cx="2487220" cy="1000132"/>
          </a:xfrm>
          <a:prstGeom prst="rect">
            <a:avLst/>
          </a:prstGeom>
          <a:solidFill>
            <a:schemeClr val="accent1">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Seguro Popular</a:t>
            </a:r>
            <a:endParaRPr lang="es-MX" sz="2400" b="1" dirty="0"/>
          </a:p>
        </p:txBody>
      </p:sp>
    </p:spTree>
    <p:extLst>
      <p:ext uri="{BB962C8B-B14F-4D97-AF65-F5344CB8AC3E}">
        <p14:creationId xmlns:p14="http://schemas.microsoft.com/office/powerpoint/2010/main" val="3126926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4860032" y="1481934"/>
            <a:ext cx="4212530" cy="482738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Verificar que se cuenta con evidencia documental del envío a la CNPSS de los siguientes aspectos respecto de la compra </a:t>
            </a:r>
            <a:r>
              <a:rPr lang="es-MX" sz="1600" dirty="0">
                <a:solidFill>
                  <a:schemeClr val="bg1"/>
                </a:solidFill>
                <a:ea typeface="Times New Roman" pitchFamily="18" charset="0"/>
                <a:cs typeface="Arial" pitchFamily="34" charset="0"/>
              </a:rPr>
              <a:t>de </a:t>
            </a:r>
            <a:r>
              <a:rPr lang="es-MX" sz="1600" dirty="0" smtClean="0">
                <a:solidFill>
                  <a:schemeClr val="bg1"/>
                </a:solidFill>
                <a:ea typeface="Times New Roman" pitchFamily="18" charset="0"/>
                <a:cs typeface="Arial" pitchFamily="34" charset="0"/>
              </a:rPr>
              <a:t>servicios en 2016 </a:t>
            </a:r>
            <a:r>
              <a:rPr lang="es-MX" sz="1600" dirty="0">
                <a:solidFill>
                  <a:schemeClr val="bg1"/>
                </a:solidFill>
                <a:ea typeface="Times New Roman" pitchFamily="18" charset="0"/>
                <a:cs typeface="Arial" pitchFamily="34" charset="0"/>
              </a:rPr>
              <a:t>a prestadores privados: nombre del prestador privado; el padecimiento del </a:t>
            </a:r>
            <a:r>
              <a:rPr lang="es-MX" sz="1600" dirty="0" smtClean="0">
                <a:solidFill>
                  <a:schemeClr val="bg1"/>
                </a:solidFill>
                <a:ea typeface="Times New Roman" pitchFamily="18" charset="0"/>
                <a:cs typeface="Arial" pitchFamily="34" charset="0"/>
              </a:rPr>
              <a:t>CAUSES atendido, fecha de atención, nombre, póliza de afiliación y CURP del beneficiario; así como el </a:t>
            </a:r>
            <a:r>
              <a:rPr lang="es-MX" sz="1600" dirty="0">
                <a:solidFill>
                  <a:schemeClr val="bg1"/>
                </a:solidFill>
                <a:ea typeface="Times New Roman" pitchFamily="18" charset="0"/>
                <a:cs typeface="Arial" pitchFamily="34" charset="0"/>
              </a:rPr>
              <a:t>costo unitario por cada intervención </a:t>
            </a:r>
            <a:r>
              <a:rPr lang="es-MX" sz="1600" dirty="0" smtClean="0">
                <a:solidFill>
                  <a:schemeClr val="bg1"/>
                </a:solidFill>
                <a:ea typeface="Times New Roman" pitchFamily="18" charset="0"/>
                <a:cs typeface="Arial" pitchFamily="34" charset="0"/>
              </a:rPr>
              <a:t>contratada, </a:t>
            </a:r>
            <a:r>
              <a:rPr lang="es-MX" sz="1600" dirty="0">
                <a:solidFill>
                  <a:schemeClr val="bg1"/>
                </a:solidFill>
                <a:ea typeface="Times New Roman" pitchFamily="18" charset="0"/>
                <a:cs typeface="Arial" pitchFamily="34" charset="0"/>
              </a:rPr>
              <a:t>en los meses donde se haga </a:t>
            </a:r>
            <a:r>
              <a:rPr lang="es-MX" sz="1600" dirty="0" smtClean="0">
                <a:solidFill>
                  <a:schemeClr val="bg1"/>
                </a:solidFill>
                <a:ea typeface="Times New Roman" pitchFamily="18" charset="0"/>
                <a:cs typeface="Arial" pitchFamily="34" charset="0"/>
              </a:rPr>
              <a:t>uso</a:t>
            </a:r>
            <a:r>
              <a:rPr lang="es-MX" sz="1600" dirty="0">
                <a:solidFill>
                  <a:schemeClr val="bg1"/>
                </a:solidFill>
                <a:ea typeface="Times New Roman" pitchFamily="18" charset="0"/>
                <a:cs typeface="Arial" pitchFamily="34" charset="0"/>
              </a:rPr>
              <a:t> </a:t>
            </a:r>
            <a:r>
              <a:rPr lang="es-MX" sz="1600" dirty="0" smtClean="0">
                <a:solidFill>
                  <a:schemeClr val="bg1"/>
                </a:solidFill>
                <a:ea typeface="Times New Roman" pitchFamily="18" charset="0"/>
                <a:cs typeface="Arial" pitchFamily="34" charset="0"/>
              </a:rPr>
              <a:t>de este concepto.</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ES" sz="1600" dirty="0" smtClean="0"/>
              <a:t>Verificar que </a:t>
            </a:r>
            <a:r>
              <a:rPr lang="es-ES" sz="1600" dirty="0"/>
              <a:t>remitió de manera </a:t>
            </a:r>
            <a:r>
              <a:rPr lang="es-ES" sz="1600" dirty="0" smtClean="0"/>
              <a:t>mensual a la CNPSS </a:t>
            </a:r>
            <a:r>
              <a:rPr lang="es-ES" sz="1600" dirty="0"/>
              <a:t>y en los medios definidos por ésta, el avance en el ejercicio de los recursos </a:t>
            </a:r>
            <a:r>
              <a:rPr lang="es-ES" sz="1600" dirty="0" smtClean="0"/>
              <a:t>transferidos por concepto de la CS y la </a:t>
            </a:r>
            <a:r>
              <a:rPr lang="es-ES" sz="1600" dirty="0" err="1" smtClean="0"/>
              <a:t>ASf</a:t>
            </a:r>
            <a:r>
              <a:rPr lang="es-ES" sz="1600" dirty="0" smtClean="0"/>
              <a:t> 2016.</a:t>
            </a:r>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409248"/>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5261706" y="1052736"/>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smtClean="0"/>
              <a:t>ASF | </a:t>
            </a:r>
            <a:fld id="{84A061B7-DB29-4DFF-831E-1DA0B6936721}" type="slidenum">
              <a:rPr lang="es-MX" smtClean="0"/>
              <a:pPr>
                <a:defRPr/>
              </a:pPr>
              <a:t>90</a:t>
            </a:fld>
            <a:endParaRPr lang="es-MX" dirty="0"/>
          </a:p>
        </p:txBody>
      </p:sp>
      <p:sp>
        <p:nvSpPr>
          <p:cNvPr id="15" name="14 Rectángulo redondeado"/>
          <p:cNvSpPr/>
          <p:nvPr/>
        </p:nvSpPr>
        <p:spPr>
          <a:xfrm>
            <a:off x="179512" y="1052737"/>
            <a:ext cx="4536504" cy="5519514"/>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200" dirty="0" smtClean="0"/>
              <a:t>5.3 </a:t>
            </a:r>
            <a:r>
              <a:rPr lang="es-ES" sz="1200" dirty="0"/>
              <a:t>Verificar que la entidad federativa remitió de manera mensual un informe pormenorizado a la CNPSS, del ejercicio de los recursos para la compra de servicios o pagos a terceros por servicios de salud  y los siguientes aspectos: nombre del prestador privado; el padecimiento del CAUSES atendido, fecha de atención; nombre, póliza de afiliación y CURP del beneficiario,  y el costo unitario por cada intervención contratada; remitió de manera mensual y en los medios definidos por ésta, el avance en el ejercicio de los recursos </a:t>
            </a:r>
            <a:r>
              <a:rPr lang="es-ES" sz="1200" dirty="0" smtClean="0"/>
              <a:t>transferidos; </a:t>
            </a:r>
            <a:r>
              <a:rPr lang="es-ES" sz="1200" dirty="0"/>
              <a:t>reportó de manera mensual a la CNPSS las adquisiciones de medicamentos, material de curación y otros insumos indicando también entre otros aspectos: el nombre del proveedor, clave y nombre del medicamento adquirido incluido en el CAUSES, unidades compradas, monto unitario, monto total y procedimiento de adquisición; envío mensualmente a la CNPSS el listado nominal de las plazas pagadas con recursos de la CS y la ASf que deberá contener numero consecutivo de registro, mes, entidad, tipo de centro de salud u hospital, clave CLUES, nombre de la unidad, puesto, clave de puesto, descripción de puesto, servicio, rama, cantidad, nombre, RFC con </a:t>
            </a:r>
            <a:r>
              <a:rPr lang="es-ES" sz="1200" dirty="0" err="1"/>
              <a:t>Homoclave</a:t>
            </a:r>
            <a:r>
              <a:rPr lang="es-ES" sz="1200" dirty="0"/>
              <a:t>, turno, fecha de ingreso, percepciones, deducciones, neto, entre otros, conforme a los formatos y procedimientos establecidos por la CNPSS.</a:t>
            </a:r>
            <a:endParaRPr lang="es-MX" sz="1200" dirty="0"/>
          </a:p>
        </p:txBody>
      </p:sp>
    </p:spTree>
    <p:extLst>
      <p:ext uri="{BB962C8B-B14F-4D97-AF65-F5344CB8AC3E}">
        <p14:creationId xmlns:p14="http://schemas.microsoft.com/office/powerpoint/2010/main" val="175105798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51920" y="1860525"/>
            <a:ext cx="5040559" cy="445195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startAt="3"/>
            </a:pPr>
            <a:r>
              <a:rPr lang="es-ES" sz="1600" dirty="0" smtClean="0"/>
              <a:t>Informo trimestralmente a la CNPSS del manejo, destino y comprobación del ejercicio de los recursos de las cuotas familiares.</a:t>
            </a:r>
          </a:p>
          <a:p>
            <a:pPr lvl="0" algn="just"/>
            <a:endParaRPr lang="es-ES" sz="1600" dirty="0" smtClean="0"/>
          </a:p>
          <a:p>
            <a:pPr marL="342900" lvl="0" indent="-342900" algn="just">
              <a:buFont typeface="+mj-lt"/>
              <a:buAutoNum type="alphaLcParenR" startAt="3"/>
            </a:pPr>
            <a:r>
              <a:rPr lang="es-ES" sz="1600" dirty="0" smtClean="0"/>
              <a:t>Verificar que reportó </a:t>
            </a:r>
            <a:r>
              <a:rPr lang="es-ES" sz="1600" dirty="0"/>
              <a:t>de </a:t>
            </a:r>
            <a:r>
              <a:rPr lang="es-ES" sz="1600" dirty="0" smtClean="0"/>
              <a:t>mensualmente a </a:t>
            </a:r>
            <a:r>
              <a:rPr lang="es-ES" sz="1600" dirty="0"/>
              <a:t>la </a:t>
            </a:r>
            <a:r>
              <a:rPr lang="es-ES" sz="1600" dirty="0" smtClean="0"/>
              <a:t>CNPSS, el total de </a:t>
            </a:r>
            <a:r>
              <a:rPr lang="es-ES" sz="1600" dirty="0"/>
              <a:t>las </a:t>
            </a:r>
            <a:r>
              <a:rPr lang="es-ES" sz="1600" dirty="0" smtClean="0"/>
              <a:t>adquisiciones </a:t>
            </a:r>
            <a:r>
              <a:rPr lang="es-ES" sz="1600" dirty="0"/>
              <a:t>de medicamentos, material de curación y otros </a:t>
            </a:r>
            <a:r>
              <a:rPr lang="es-ES" sz="1600" dirty="0" smtClean="0"/>
              <a:t>insumos realizadas con recursos de la CS y la </a:t>
            </a:r>
            <a:r>
              <a:rPr lang="es-ES" sz="1600" dirty="0" err="1" smtClean="0"/>
              <a:t>ASf</a:t>
            </a:r>
            <a:r>
              <a:rPr lang="es-ES" sz="1600" dirty="0" smtClean="0"/>
              <a:t> 2016, </a:t>
            </a:r>
            <a:r>
              <a:rPr lang="es-ES" sz="1600" dirty="0"/>
              <a:t>indicando </a:t>
            </a:r>
            <a:r>
              <a:rPr lang="es-ES" sz="1600" dirty="0" smtClean="0"/>
              <a:t>entre </a:t>
            </a:r>
            <a:r>
              <a:rPr lang="es-ES" sz="1600" dirty="0"/>
              <a:t>otros aspectos: el nombre del proveedor, clave y nombre del medicamento adquirido incluido en el CAUSES, unidades compradas, monto unitario, monto total y procedimiento de </a:t>
            </a:r>
            <a:r>
              <a:rPr lang="es-ES" sz="1600" dirty="0" smtClean="0"/>
              <a:t>adquisición.</a:t>
            </a:r>
          </a:p>
          <a:p>
            <a:pPr lvl="0" algn="just"/>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91</a:t>
            </a:fld>
            <a:endParaRPr lang="es-MX" dirty="0"/>
          </a:p>
        </p:txBody>
      </p:sp>
    </p:spTree>
    <p:extLst>
      <p:ext uri="{BB962C8B-B14F-4D97-AF65-F5344CB8AC3E}">
        <p14:creationId xmlns:p14="http://schemas.microsoft.com/office/powerpoint/2010/main" val="234853112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897187" y="1851537"/>
            <a:ext cx="4851277" cy="423593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es-ES"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ES" sz="1600" dirty="0" smtClean="0"/>
              <a:t>Verificar que se envi</a:t>
            </a:r>
            <a:r>
              <a:rPr lang="es-ES" sz="1600" dirty="0"/>
              <a:t>ó</a:t>
            </a:r>
            <a:r>
              <a:rPr lang="es-ES" sz="1600" dirty="0" smtClean="0"/>
              <a:t> </a:t>
            </a:r>
            <a:r>
              <a:rPr lang="es-ES" sz="1600" dirty="0"/>
              <a:t>a la CNPSS </a:t>
            </a:r>
            <a:r>
              <a:rPr lang="es-ES" sz="1600" dirty="0" smtClean="0"/>
              <a:t>mensualmente, </a:t>
            </a:r>
            <a:r>
              <a:rPr lang="es-MX" sz="1600" dirty="0" smtClean="0"/>
              <a:t>conforme </a:t>
            </a:r>
            <a:r>
              <a:rPr lang="es-MX" sz="1600" dirty="0"/>
              <a:t>a los formatos  y procedimientos </a:t>
            </a:r>
            <a:r>
              <a:rPr lang="es-MX" sz="1600" dirty="0" smtClean="0"/>
              <a:t>establecidos,</a:t>
            </a:r>
            <a:r>
              <a:rPr lang="es-ES" sz="1600" dirty="0" smtClean="0"/>
              <a:t> el </a:t>
            </a:r>
            <a:r>
              <a:rPr lang="es-ES" sz="1600" dirty="0"/>
              <a:t>listado nominal de las plazas pagadas </a:t>
            </a:r>
            <a:r>
              <a:rPr lang="es-ES" sz="1600" dirty="0" smtClean="0"/>
              <a:t>que </a:t>
            </a:r>
            <a:r>
              <a:rPr lang="es-ES" sz="1600" dirty="0"/>
              <a:t>deberá </a:t>
            </a:r>
            <a:r>
              <a:rPr lang="es-ES" sz="1600" dirty="0" smtClean="0"/>
              <a:t>contener, </a:t>
            </a:r>
            <a:r>
              <a:rPr lang="es-ES" sz="1600" dirty="0"/>
              <a:t>entre </a:t>
            </a:r>
            <a:r>
              <a:rPr lang="es-ES" sz="1600" dirty="0" smtClean="0"/>
              <a:t>otros: numero </a:t>
            </a:r>
            <a:r>
              <a:rPr lang="es-ES" sz="1600" dirty="0"/>
              <a:t>consecutivo de registro, mes, entidad, tipo, puesto, servicio, rama, cantidad, nombre, RFC con </a:t>
            </a:r>
            <a:r>
              <a:rPr lang="es-ES" sz="1600" dirty="0" err="1"/>
              <a:t>homoclave</a:t>
            </a:r>
            <a:r>
              <a:rPr lang="es-ES" sz="1600" dirty="0"/>
              <a:t>, turno, fecha de </a:t>
            </a:r>
            <a:r>
              <a:rPr lang="es-ES" sz="1600" dirty="0" smtClean="0"/>
              <a:t>ingreso, percepciones</a:t>
            </a:r>
            <a:r>
              <a:rPr lang="es-ES" sz="1600" dirty="0"/>
              <a:t>, deducciones, </a:t>
            </a:r>
            <a:r>
              <a:rPr lang="es-ES" sz="1600" dirty="0" smtClean="0"/>
              <a:t>neto. </a:t>
            </a:r>
          </a:p>
          <a:p>
            <a:pPr marL="342900" lvl="0" indent="-342900" algn="just">
              <a:buFont typeface="+mj-lt"/>
              <a:buAutoNum type="alphaLcParenR" startAt="4"/>
            </a:pPr>
            <a:endParaRPr lang="es-ES" sz="1600" dirty="0">
              <a:solidFill>
                <a:schemeClr val="bg1"/>
              </a:solidFill>
              <a:ea typeface="Times New Roman" pitchFamily="18" charset="0"/>
              <a:cs typeface="Arial" pitchFamily="34" charset="0"/>
            </a:endParaRPr>
          </a:p>
          <a:p>
            <a:pPr marL="342900" lvl="0" indent="-342900" algn="just">
              <a:buFont typeface="+mj-lt"/>
              <a:buAutoNum type="alphaLcParenR" startAt="4"/>
            </a:pPr>
            <a:r>
              <a:rPr lang="es-MX" sz="1600" dirty="0">
                <a:solidFill>
                  <a:schemeClr val="bg1"/>
                </a:solidFill>
                <a:ea typeface="Times New Roman" pitchFamily="18" charset="0"/>
                <a:cs typeface="Arial" pitchFamily="34" charset="0"/>
              </a:rPr>
              <a:t>Verificar que la información cumplió con la calidad </a:t>
            </a:r>
            <a:r>
              <a:rPr lang="es-MX" sz="1600" dirty="0" smtClean="0">
                <a:solidFill>
                  <a:schemeClr val="bg1"/>
                </a:solidFill>
                <a:ea typeface="Times New Roman" pitchFamily="18" charset="0"/>
                <a:cs typeface="Arial" pitchFamily="34" charset="0"/>
              </a:rPr>
              <a:t>requerida.</a:t>
            </a:r>
          </a:p>
          <a:p>
            <a:pPr marL="342900" lvl="0" indent="-342900" algn="just">
              <a:buFont typeface="+mj-lt"/>
              <a:buAutoNum type="alphaLcParenR" startAt="4"/>
            </a:pPr>
            <a:endParaRPr lang="es-MX" sz="1600" dirty="0">
              <a:solidFill>
                <a:schemeClr val="bg1"/>
              </a:solidFill>
              <a:ea typeface="Times New Roman" pitchFamily="18" charset="0"/>
              <a:cs typeface="Arial" pitchFamily="34" charset="0"/>
            </a:endParaRPr>
          </a:p>
          <a:p>
            <a:pPr algn="just"/>
            <a:r>
              <a:rPr lang="es-MX" sz="1600" b="1" dirty="0">
                <a:solidFill>
                  <a:schemeClr val="bg1"/>
                </a:solidFill>
                <a:ea typeface="Times New Roman" pitchFamily="18" charset="0"/>
                <a:cs typeface="Arial" pitchFamily="34" charset="0"/>
              </a:rPr>
              <a:t>En caso de observación, la acción sería una Promoción de Responsabilidad Administrativa Sancionatoria.</a:t>
            </a:r>
          </a:p>
          <a:p>
            <a:pPr marL="342900" lvl="0" indent="-342900" algn="just">
              <a:buFont typeface="+mj-lt"/>
              <a:buAutoNum type="alphaLcParenR" startAt="4"/>
            </a:pPr>
            <a:endParaRPr lang="es-MX" sz="1600" dirty="0" smtClean="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92</a:t>
            </a:fld>
            <a:endParaRPr lang="es-MX" dirty="0"/>
          </a:p>
        </p:txBody>
      </p:sp>
    </p:spTree>
    <p:extLst>
      <p:ext uri="{BB962C8B-B14F-4D97-AF65-F5344CB8AC3E}">
        <p14:creationId xmlns:p14="http://schemas.microsoft.com/office/powerpoint/2010/main" val="69618035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707904" y="1772816"/>
            <a:ext cx="5184575"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ES" sz="1600" dirty="0" smtClean="0"/>
              <a:t>Verificar </a:t>
            </a:r>
            <a:r>
              <a:rPr lang="es-ES" sz="1600" dirty="0"/>
              <a:t>que la entidad federativa remitió a la CNPSS de manera trimestral los informes respecto de la aplicación de la estrategia de la consulta segura</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ES" sz="1600" dirty="0" smtClean="0"/>
              <a:t>Verificar que reportó </a:t>
            </a:r>
            <a:r>
              <a:rPr lang="es-ES" sz="1600" dirty="0"/>
              <a:t>a más tardar el 31 de diciembre de </a:t>
            </a:r>
            <a:r>
              <a:rPr lang="es-ES" sz="1600" dirty="0" smtClean="0"/>
              <a:t>2016 </a:t>
            </a:r>
            <a:r>
              <a:rPr lang="es-ES" sz="1600" dirty="0"/>
              <a:t>respecto a la suscripción de los convenios de gestión para que los establecimientos para la atención médica de la propia entidad federativa proporcionen los servicios de salud a los beneficiarios del SPSS, con otras entidades federativas así como con las instituciones o establecimientos del Sistema Nacional de Salud incorporados al sistema</a:t>
            </a:r>
            <a:r>
              <a:rPr lang="es-MX" sz="1600" dirty="0" smtClean="0">
                <a:solidFill>
                  <a:schemeClr val="bg1"/>
                </a:solidFill>
                <a:ea typeface="Times New Roman" pitchFamily="18" charset="0"/>
                <a:cs typeface="Arial" pitchFamily="34" charset="0"/>
              </a:rPr>
              <a:t>.</a:t>
            </a:r>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93</a:t>
            </a:fld>
            <a:endParaRPr lang="es-MX" dirty="0"/>
          </a:p>
        </p:txBody>
      </p:sp>
      <p:sp>
        <p:nvSpPr>
          <p:cNvPr id="15" name="14 Rectángulo redondeado"/>
          <p:cNvSpPr/>
          <p:nvPr/>
        </p:nvSpPr>
        <p:spPr>
          <a:xfrm>
            <a:off x="395536" y="1344645"/>
            <a:ext cx="3168352"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smtClean="0"/>
              <a:t>5.4 </a:t>
            </a:r>
            <a:r>
              <a:rPr lang="es-MX" sz="1100" dirty="0"/>
              <a:t>Verificar que la entidad federativa remitió a la CNPSS de manera trimestral los informes respecto de la aplicación de la estrategia de la consulta segura; reportó a más tardar el 31 de diciembre de 2016 respecto a la suscripción de los convenios de gestión para que los establecimientos para la atención médica de la propia entidad federativa proporcionen los servicios de salud a los beneficiarios del SPSS, con otras entidades federativas así como con las instituciones o establecimientos del Sistema Nacional de Salud incorporados al sistema; verificar que envió a la CNPSS de manera semestral la actualización de la red de servicios de las unidades médicas a través de las cuales presta los servicios de salud a los beneficiarios del programa y se publicó en su página oficial de internet; y reportó de manera mensual la atención que recibieron los afiliados en las unidades médicas de primero, segundo y tercer nivel, de acuerdo con las intervenciones contenidas en el CAUSES vigente.</a:t>
            </a:r>
            <a:endParaRPr lang="es-MX" sz="1600" dirty="0"/>
          </a:p>
        </p:txBody>
      </p:sp>
    </p:spTree>
    <p:extLst>
      <p:ext uri="{BB962C8B-B14F-4D97-AF65-F5344CB8AC3E}">
        <p14:creationId xmlns:p14="http://schemas.microsoft.com/office/powerpoint/2010/main" val="345867591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707904" y="1772816"/>
            <a:ext cx="5184575"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1600" dirty="0" smtClean="0"/>
              <a:t>c) Verificar </a:t>
            </a:r>
            <a:r>
              <a:rPr lang="es-ES" sz="1600" dirty="0"/>
              <a:t>que envió a la CNPSS de manera semestral la actualización de la red de servicios de las unidades médicas a través de las cuales presta los servicios de salud a los beneficiarios del programa y se publicó en su página oficial de internet</a:t>
            </a:r>
            <a:r>
              <a:rPr lang="es-MX" sz="1600" dirty="0" smtClean="0">
                <a:solidFill>
                  <a:schemeClr val="bg1"/>
                </a:solidFill>
                <a:ea typeface="Times New Roman" pitchFamily="18" charset="0"/>
                <a:cs typeface="Arial" pitchFamily="34" charset="0"/>
              </a:rPr>
              <a:t>.</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lvl="0" algn="just"/>
            <a:r>
              <a:rPr lang="es-ES" sz="1600" dirty="0" smtClean="0"/>
              <a:t>d) Verificar que reportó </a:t>
            </a:r>
            <a:r>
              <a:rPr lang="es-ES" sz="1600" dirty="0"/>
              <a:t>de manera mensual la atención que recibieron los afiliados en las unidades médicas de primero, segundo y tercer nivel, de acuerdo con las intervenciones contenidas en el CAUSES </a:t>
            </a:r>
            <a:r>
              <a:rPr lang="es-ES" sz="1600" dirty="0" smtClean="0"/>
              <a:t>vigente.</a:t>
            </a:r>
          </a:p>
          <a:p>
            <a:pPr lvl="0" algn="just"/>
            <a:endParaRPr lang="es-ES" sz="1600" dirty="0" smtClean="0"/>
          </a:p>
          <a:p>
            <a:pPr algn="just"/>
            <a:r>
              <a:rPr lang="es-MX" sz="1600" b="1" dirty="0">
                <a:solidFill>
                  <a:schemeClr val="bg1"/>
                </a:solidFill>
                <a:ea typeface="Times New Roman" pitchFamily="18" charset="0"/>
                <a:cs typeface="Arial" pitchFamily="34" charset="0"/>
              </a:rPr>
              <a:t>En caso de observación, la acción sería una Promoción de Responsabilidad Administrativa Sancionatoria.</a:t>
            </a:r>
          </a:p>
          <a:p>
            <a:pPr lvl="0" algn="just"/>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94</a:t>
            </a:fld>
            <a:endParaRPr lang="es-MX" dirty="0"/>
          </a:p>
        </p:txBody>
      </p:sp>
      <p:sp>
        <p:nvSpPr>
          <p:cNvPr id="15" name="14 Rectángulo redondeado"/>
          <p:cNvSpPr/>
          <p:nvPr/>
        </p:nvSpPr>
        <p:spPr>
          <a:xfrm>
            <a:off x="395536" y="1344645"/>
            <a:ext cx="3168352"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smtClean="0"/>
              <a:t>5.4 </a:t>
            </a:r>
            <a:r>
              <a:rPr lang="es-ES" sz="1100" dirty="0"/>
              <a:t>Verificar que la entidad federativa remitió a la CNPSS de manera trimestral los informes respecto de la aplicación de la estrategia de la consulta segura; reportó a más tardar el 31 de diciembre de 2016 respecto a la suscripción de los convenios de gestión para que los establecimientos para la atención médica de la propia entidad federativa proporcionen los servicios de salud a los beneficiarios del SPSS, con otras entidades federativas así como con las instituciones o establecimientos del Sistema Nacional de Salud incorporados al sistema; verificar que envió a la CNPSS de manera semestral la actualización de la red de servicios de las unidades médicas a través de las cuales presta los servicios de salud a los beneficiarios del programa y se publicó en su página oficial de internet; y reportó de manera mensual la atención que recibieron los afiliados en las unidades médicas de primero, segundo y tercer nivel, de acuerdo con las intervenciones contenidas en el CAUSES vigente.</a:t>
            </a:r>
            <a:endParaRPr lang="es-MX" sz="1600" dirty="0"/>
          </a:p>
        </p:txBody>
      </p:sp>
    </p:spTree>
    <p:extLst>
      <p:ext uri="{BB962C8B-B14F-4D97-AF65-F5344CB8AC3E}">
        <p14:creationId xmlns:p14="http://schemas.microsoft.com/office/powerpoint/2010/main" val="191118002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707904" y="1857364"/>
            <a:ext cx="5184575" cy="459597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buFont typeface="+mj-lt"/>
              <a:buAutoNum type="alphaLcParenR"/>
            </a:pPr>
            <a:r>
              <a:rPr lang="es-ES" sz="1600" dirty="0" smtClean="0">
                <a:solidFill>
                  <a:schemeClr val="bg1"/>
                </a:solidFill>
                <a:ea typeface="Times New Roman" pitchFamily="18" charset="0"/>
                <a:cs typeface="Arial" pitchFamily="34" charset="0"/>
              </a:rPr>
              <a:t>Verificar que la entidad federativa cuenta con evidencia documental del envío trimestral a la Secretaria de Salud (Federal) de la </a:t>
            </a:r>
            <a:r>
              <a:rPr lang="es-MX" sz="1600" dirty="0" smtClean="0">
                <a:solidFill>
                  <a:schemeClr val="bg1"/>
                </a:solidFill>
                <a:ea typeface="Times New Roman" pitchFamily="18" charset="0"/>
                <a:cs typeface="Arial" pitchFamily="34" charset="0"/>
              </a:rPr>
              <a:t>información relacionada con el personal comisionado, los pagos retroactivos y los pagos realizados diferentes al costo asociado a la plaza, del personal a cargo del Seguro Popular.</a:t>
            </a:r>
          </a:p>
          <a:p>
            <a:pPr marL="342900" lvl="0" indent="-342900" algn="just">
              <a:buFont typeface="+mj-lt"/>
              <a:buAutoNum type="alphaLcParenR"/>
            </a:pPr>
            <a:endParaRPr lang="es-MX" sz="1600" dirty="0">
              <a:solidFill>
                <a:schemeClr val="bg1"/>
              </a:solidFill>
              <a:ea typeface="Times New Roman" pitchFamily="18" charset="0"/>
              <a:cs typeface="Arial" pitchFamily="34" charset="0"/>
            </a:endParaRPr>
          </a:p>
          <a:p>
            <a:pPr marL="342900" lvl="0" indent="-342900" algn="just">
              <a:buFont typeface="+mj-lt"/>
              <a:buAutoNum type="alphaLcParenR"/>
            </a:pPr>
            <a:r>
              <a:rPr lang="es-MX" sz="1600" dirty="0" smtClean="0">
                <a:solidFill>
                  <a:schemeClr val="bg1"/>
                </a:solidFill>
                <a:ea typeface="Times New Roman" pitchFamily="18" charset="0"/>
                <a:cs typeface="Arial" pitchFamily="34" charset="0"/>
              </a:rPr>
              <a:t>Constatar </a:t>
            </a:r>
            <a:r>
              <a:rPr lang="es-MX" sz="1600" dirty="0">
                <a:solidFill>
                  <a:schemeClr val="bg1"/>
                </a:solidFill>
                <a:ea typeface="Times New Roman" pitchFamily="18" charset="0"/>
                <a:cs typeface="Arial" pitchFamily="34" charset="0"/>
              </a:rPr>
              <a:t>la publicación de la información </a:t>
            </a:r>
            <a:r>
              <a:rPr lang="es-MX" sz="1600" dirty="0" smtClean="0">
                <a:solidFill>
                  <a:schemeClr val="bg1"/>
                </a:solidFill>
                <a:ea typeface="Times New Roman" pitchFamily="18" charset="0"/>
                <a:cs typeface="Arial" pitchFamily="34" charset="0"/>
              </a:rPr>
              <a:t>remitida a la Secretaría de Salud en </a:t>
            </a:r>
            <a:r>
              <a:rPr lang="es-MX" sz="1600" dirty="0">
                <a:solidFill>
                  <a:schemeClr val="bg1"/>
                </a:solidFill>
                <a:ea typeface="Times New Roman" pitchFamily="18" charset="0"/>
                <a:cs typeface="Arial" pitchFamily="34" charset="0"/>
              </a:rPr>
              <a:t>las páginas de Internet de la entidad federativa o del ente ejecutor, o en los periódicos </a:t>
            </a:r>
            <a:r>
              <a:rPr lang="es-MX" sz="1600" dirty="0" smtClean="0">
                <a:solidFill>
                  <a:schemeClr val="bg1"/>
                </a:solidFill>
                <a:ea typeface="Times New Roman" pitchFamily="18" charset="0"/>
                <a:cs typeface="Arial" pitchFamily="34" charset="0"/>
              </a:rPr>
              <a:t>oficiales.</a:t>
            </a:r>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95</a:t>
            </a:fld>
            <a:endParaRPr lang="es-MX" dirty="0"/>
          </a:p>
        </p:txBody>
      </p:sp>
      <p:sp>
        <p:nvSpPr>
          <p:cNvPr id="15" name="14 Rectángulo redondeado"/>
          <p:cNvSpPr/>
          <p:nvPr/>
        </p:nvSpPr>
        <p:spPr>
          <a:xfrm>
            <a:off x="395536" y="1344645"/>
            <a:ext cx="3168352"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smtClean="0"/>
              <a:t>5.5 </a:t>
            </a:r>
            <a:r>
              <a:rPr lang="es-ES" sz="1600" dirty="0"/>
              <a:t>Verificar que la Entidad Federativa remitió a la Secretaría de Salud de manera trimestral, la información relacionada con el personal comisionado, los pagos retroactivos y los pagos realizados diferentes al costo asociado a la plaza, del personal a cargo del Seguro Popular, y difundió en su página de Internet o en su medio local de difusión, y verificar que la Secretaría de Salud, publicó en su página de Internet la información remitida por las entidades federativas.</a:t>
            </a:r>
            <a:endParaRPr lang="es-MX" sz="1600" dirty="0"/>
          </a:p>
        </p:txBody>
      </p:sp>
    </p:spTree>
    <p:extLst>
      <p:ext uri="{BB962C8B-B14F-4D97-AF65-F5344CB8AC3E}">
        <p14:creationId xmlns:p14="http://schemas.microsoft.com/office/powerpoint/2010/main" val="28787189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707905" y="1857364"/>
            <a:ext cx="4968552" cy="3875892"/>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bg1"/>
                </a:solidFill>
                <a:ea typeface="Times New Roman" pitchFamily="18" charset="0"/>
                <a:cs typeface="Arial" pitchFamily="34" charset="0"/>
              </a:rPr>
              <a:t>En caso de observación, la acción sería una Promoción de Responsabilidad Administrativa Sancionatoria.</a:t>
            </a:r>
          </a:p>
          <a:p>
            <a:pPr lvl="0" algn="just"/>
            <a:endParaRPr lang="es-ES" sz="1600" dirty="0">
              <a:solidFill>
                <a:schemeClr val="bg1"/>
              </a:solidFill>
              <a:ea typeface="Times New Roman" pitchFamily="18" charset="0"/>
              <a:cs typeface="Arial" pitchFamily="34" charset="0"/>
            </a:endParaRPr>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13" name="12 Rectángulo redondeado"/>
          <p:cNvSpPr/>
          <p:nvPr/>
        </p:nvSpPr>
        <p:spPr>
          <a:xfrm>
            <a:off x="4572000" y="1344645"/>
            <a:ext cx="3054710" cy="35719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s-MX" b="1" dirty="0" smtClean="0"/>
              <a:t>ACTIVIDAD A REALIZAR:</a:t>
            </a:r>
            <a:endParaRPr lang="es-MX" b="1" dirty="0"/>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96</a:t>
            </a:fld>
            <a:endParaRPr lang="es-MX" dirty="0"/>
          </a:p>
        </p:txBody>
      </p:sp>
    </p:spTree>
    <p:extLst>
      <p:ext uri="{BB962C8B-B14F-4D97-AF65-F5344CB8AC3E}">
        <p14:creationId xmlns:p14="http://schemas.microsoft.com/office/powerpoint/2010/main" val="300455529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redondeado"/>
          <p:cNvSpPr/>
          <p:nvPr/>
        </p:nvSpPr>
        <p:spPr>
          <a:xfrm>
            <a:off x="3923928" y="1484784"/>
            <a:ext cx="4824536" cy="4824536"/>
          </a:xfrm>
          <a:prstGeom prst="roundRect">
            <a:avLst/>
          </a:prstGeom>
          <a:solidFill>
            <a:schemeClr val="tx2">
              <a:lumMod val="90000"/>
              <a:lumOff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es-ES" sz="1600" dirty="0" smtClean="0"/>
              <a:t>Evidencia de las publicaciones respectivas en las páginas de Internet del gobierno del estado o del organismo ejecutor, y/o en medios de difusión locales.</a:t>
            </a:r>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r>
              <a:rPr lang="es-ES" sz="1600" dirty="0" smtClean="0"/>
              <a:t>Reportes trimestrales remitidos a la SHCP  y a la Secretaría de Salud.</a:t>
            </a:r>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r>
              <a:rPr lang="es-ES" sz="1600" dirty="0" smtClean="0"/>
              <a:t>Evidencia del envío de la información relacionada con los recursos del programa (oficios de envío, correos, pantallas de captura de datos).</a:t>
            </a:r>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r>
              <a:rPr lang="es-ES" sz="1600" dirty="0" smtClean="0"/>
              <a:t>Registros contables y presupuestales.</a:t>
            </a:r>
          </a:p>
          <a:p>
            <a:pPr marL="285750" indent="-285750" algn="just">
              <a:buFont typeface="Arial" panose="020B0604020202020204" pitchFamily="34" charset="0"/>
              <a:buChar char="•"/>
            </a:pPr>
            <a:endParaRPr lang="es-MX" sz="1600" dirty="0"/>
          </a:p>
        </p:txBody>
      </p:sp>
      <p:sp>
        <p:nvSpPr>
          <p:cNvPr id="10" name="9 Rectángulo redondeado"/>
          <p:cNvSpPr/>
          <p:nvPr/>
        </p:nvSpPr>
        <p:spPr>
          <a:xfrm>
            <a:off x="571472" y="571480"/>
            <a:ext cx="7429552" cy="625272"/>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spcBef>
                <a:spcPts val="0"/>
              </a:spcBef>
              <a:buNone/>
            </a:pPr>
            <a:r>
              <a:rPr lang="es-MX" sz="2000" b="1" dirty="0" smtClean="0">
                <a:solidFill>
                  <a:schemeClr val="bg1"/>
                </a:solidFill>
              </a:rPr>
              <a:t>5. TRANSPARENCIA</a:t>
            </a:r>
          </a:p>
        </p:txBody>
      </p:sp>
      <p:sp>
        <p:nvSpPr>
          <p:cNvPr id="6" name="7 Rectángulo"/>
          <p:cNvSpPr/>
          <p:nvPr/>
        </p:nvSpPr>
        <p:spPr>
          <a:xfrm>
            <a:off x="500034" y="202148"/>
            <a:ext cx="2578783" cy="369332"/>
          </a:xfrm>
          <a:prstGeom prst="rect">
            <a:avLst/>
          </a:prstGeom>
        </p:spPr>
        <p:txBody>
          <a:bodyPr wrap="none">
            <a:spAutoFit/>
          </a:bodyPr>
          <a:ls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MX" dirty="0" smtClean="0">
                <a:solidFill>
                  <a:schemeClr val="accent1"/>
                </a:solidFill>
                <a:latin typeface="+mj-lt"/>
              </a:rPr>
              <a:t>SEGURO POPULAR</a:t>
            </a:r>
            <a:endParaRPr lang="es-MX" dirty="0">
              <a:latin typeface="+mj-lt"/>
            </a:endParaRPr>
          </a:p>
        </p:txBody>
      </p:sp>
      <p:sp>
        <p:nvSpPr>
          <p:cNvPr id="7" name="4 Marcador de número de diapositiva"/>
          <p:cNvSpPr>
            <a:spLocks noGrp="1"/>
          </p:cNvSpPr>
          <p:nvPr>
            <p:ph type="sldNum" sz="quarter" idx="11"/>
          </p:nvPr>
        </p:nvSpPr>
        <p:spPr>
          <a:xfrm>
            <a:off x="8153400" y="6572250"/>
            <a:ext cx="919163" cy="285750"/>
          </a:xfrm>
        </p:spPr>
        <p:txBody>
          <a:bodyPr/>
          <a:lstStyle>
            <a:lvl1pPr>
              <a:defRPr sz="1100" b="1">
                <a:solidFill>
                  <a:schemeClr val="bg1"/>
                </a:solidFill>
                <a:latin typeface="+mn-lt"/>
              </a:defRPr>
            </a:lvl1pPr>
          </a:lstStyle>
          <a:p>
            <a:pPr>
              <a:defRPr/>
            </a:pPr>
            <a:r>
              <a:rPr lang="es-MX" dirty="0"/>
              <a:t>ASF | </a:t>
            </a:r>
            <a:fld id="{84A061B7-DB29-4DFF-831E-1DA0B6936721}" type="slidenum">
              <a:rPr lang="es-MX"/>
              <a:pPr>
                <a:defRPr/>
              </a:pPr>
              <a:t>97</a:t>
            </a:fld>
            <a:endParaRPr lang="es-MX" dirty="0"/>
          </a:p>
        </p:txBody>
      </p:sp>
      <p:sp>
        <p:nvSpPr>
          <p:cNvPr id="15" name="14 Rectángulo redondeado"/>
          <p:cNvSpPr/>
          <p:nvPr/>
        </p:nvSpPr>
        <p:spPr>
          <a:xfrm>
            <a:off x="395536" y="1344645"/>
            <a:ext cx="3240360" cy="4964675"/>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Documentos a </a:t>
            </a:r>
            <a:r>
              <a:rPr lang="es-MX" sz="1600" dirty="0" smtClean="0"/>
              <a:t>revisar</a:t>
            </a:r>
            <a:endParaRPr lang="es-MX" sz="1600" dirty="0"/>
          </a:p>
        </p:txBody>
      </p:sp>
    </p:spTree>
    <p:extLst>
      <p:ext uri="{BB962C8B-B14F-4D97-AF65-F5344CB8AC3E}">
        <p14:creationId xmlns:p14="http://schemas.microsoft.com/office/powerpoint/2010/main" val="46497110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1"/>
          </p:nvPr>
        </p:nvSpPr>
        <p:spPr>
          <a:xfrm>
            <a:off x="8153400" y="6572250"/>
            <a:ext cx="919163" cy="285750"/>
          </a:xfrm>
        </p:spPr>
        <p:txBody>
          <a:bodyPr/>
          <a:lstStyle/>
          <a:p>
            <a:pPr>
              <a:defRPr/>
            </a:pPr>
            <a:r>
              <a:rPr lang="es-MX" dirty="0" smtClean="0">
                <a:solidFill>
                  <a:prstClr val="white"/>
                </a:solidFill>
              </a:rPr>
              <a:t>ASF | </a:t>
            </a:r>
            <a:fld id="{CDD0EA8B-EFEF-4CA1-B3E1-95EC10EE99DA}" type="slidenum">
              <a:rPr lang="es-MX" smtClean="0">
                <a:solidFill>
                  <a:prstClr val="white"/>
                </a:solidFill>
              </a:rPr>
              <a:pPr>
                <a:defRPr/>
              </a:pPr>
              <a:t>98</a:t>
            </a:fld>
            <a:endParaRPr lang="es-MX" dirty="0">
              <a:solidFill>
                <a:prstClr val="white"/>
              </a:solidFill>
            </a:endParaRPr>
          </a:p>
        </p:txBody>
      </p:sp>
      <p:pic>
        <p:nvPicPr>
          <p:cNvPr id="5" name="6 Imagen" descr="color.wm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283810"/>
            <a:ext cx="7848872"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2 Rectángulo"/>
          <p:cNvSpPr/>
          <p:nvPr/>
        </p:nvSpPr>
        <p:spPr>
          <a:xfrm>
            <a:off x="3209348" y="5085184"/>
            <a:ext cx="2725298" cy="923330"/>
          </a:xfrm>
          <a:prstGeom prst="rect">
            <a:avLst/>
          </a:prstGeom>
          <a:noFill/>
        </p:spPr>
        <p:txBody>
          <a:bodyPr wrap="none" lIns="91440" tIns="45720" rIns="91440" bIns="45720">
            <a:spAutoFit/>
          </a:bodyPr>
          <a:lstStyle/>
          <a:p>
            <a:pPr algn="ctr"/>
            <a:r>
              <a:rPr lang="es-ES" sz="5400" b="1" dirty="0" smtClean="0">
                <a:ln w="10541" cmpd="sng">
                  <a:solidFill>
                    <a:schemeClr val="accent1">
                      <a:shade val="88000"/>
                      <a:satMod val="110000"/>
                    </a:schemeClr>
                  </a:solidFill>
                  <a:prstDash val="solid"/>
                </a:ln>
              </a:rPr>
              <a:t>GRACIAS</a:t>
            </a:r>
            <a:endParaRPr lang="es-ES" sz="5400" b="1" dirty="0">
              <a:ln w="10541" cmpd="sng">
                <a:solidFill>
                  <a:schemeClr val="accent1">
                    <a:shade val="88000"/>
                    <a:satMod val="110000"/>
                  </a:schemeClr>
                </a:solidFill>
                <a:prstDash val="solid"/>
              </a:ln>
            </a:endParaRPr>
          </a:p>
        </p:txBody>
      </p:sp>
    </p:spTree>
    <p:extLst>
      <p:ext uri="{BB962C8B-B14F-4D97-AF65-F5344CB8AC3E}">
        <p14:creationId xmlns:p14="http://schemas.microsoft.com/office/powerpoint/2010/main" val="2159705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ASF_1">
      <a:dk1>
        <a:srgbClr val="00204E"/>
      </a:dk1>
      <a:lt1>
        <a:sysClr val="window" lastClr="FFFFFF"/>
      </a:lt1>
      <a:dk2>
        <a:srgbClr val="292929"/>
      </a:dk2>
      <a:lt2>
        <a:srgbClr val="EEECE1"/>
      </a:lt2>
      <a:accent1>
        <a:srgbClr val="00204E"/>
      </a:accent1>
      <a:accent2>
        <a:srgbClr val="002F74"/>
      </a:accent2>
      <a:accent3>
        <a:srgbClr val="9C2A29"/>
      </a:accent3>
      <a:accent4>
        <a:srgbClr val="B93131"/>
      </a:accent4>
      <a:accent5>
        <a:srgbClr val="0C6B4D"/>
      </a:accent5>
      <a:accent6>
        <a:srgbClr val="09533C"/>
      </a:accent6>
      <a:hlink>
        <a:srgbClr val="0000FF"/>
      </a:hlink>
      <a:folHlink>
        <a:srgbClr val="800080"/>
      </a:folHlink>
    </a:clrScheme>
    <a:fontScheme name="ASF_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9703</TotalTime>
  <Words>13469</Words>
  <Application>Microsoft Office PowerPoint</Application>
  <PresentationFormat>Presentación en pantalla (4:3)</PresentationFormat>
  <Paragraphs>876</Paragraphs>
  <Slides>98</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98</vt:i4>
      </vt:variant>
    </vt:vector>
  </HeadingPairs>
  <TitlesOfParts>
    <vt:vector size="105" baseType="lpstr">
      <vt:lpstr>ＭＳ Ｐゴシック</vt:lpstr>
      <vt:lpstr>Arial</vt:lpstr>
      <vt:lpstr>Arial Black</vt:lpstr>
      <vt:lpstr>Calibri</vt:lpstr>
      <vt:lpstr>Times New Roman</vt:lpstr>
      <vt:lpstr>Wingdings</vt:lpstr>
      <vt:lpstr>Tema de Office</vt:lpstr>
      <vt:lpstr>RECURSOS FEDERALES TRANSFERIDOS A TRAVÉS DEL ACUERDO DE COORDINACIÓN CELEBRADO ENTRE LA SECRETARÍA DE SALUD Y LA ENTIDAD FEDERATIVA  (SEGURO POPULAR) </vt:lpstr>
      <vt:lpstr>INDICE:  1. CONCEPTOS GENERALES   2. GUÍA DE AUDITORÍA A ENTIDADES FEDERATIVAS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2. GUÍA DE AUDITORÍA A ENTIDADES FEDERATIVAS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Auditoría Superior de la Federación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Coordinación de Relaciones Institucionales</dc:creator>
  <cp:lastModifiedBy>Anahi Javier Laureano</cp:lastModifiedBy>
  <cp:revision>514</cp:revision>
  <cp:lastPrinted>2017-08-14T14:11:08Z</cp:lastPrinted>
  <dcterms:created xsi:type="dcterms:W3CDTF">2012-03-03T23:19:20Z</dcterms:created>
  <dcterms:modified xsi:type="dcterms:W3CDTF">2017-08-17T16:54:24Z</dcterms:modified>
</cp:coreProperties>
</file>